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3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8" r:id="rId6"/>
    <p:sldId id="259" r:id="rId7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75"/>
    <a:srgbClr val="FBBF54"/>
    <a:srgbClr val="FFC000"/>
    <a:srgbClr val="767171"/>
    <a:srgbClr val="D9D9D9"/>
    <a:srgbClr val="DB3838"/>
    <a:srgbClr val="FF99CC"/>
    <a:srgbClr val="15C286"/>
    <a:srgbClr val="78FF7F"/>
    <a:srgbClr val="5F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786" y="-2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G%20Post\Post%20%235\Tnm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G%20Post\Post%20%235\Tnm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G%20Post\Post%20%235\Tnm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G%20Post\Post%20%235\Tnm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IG%20Post\Post%20%235\Tnmt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IG%20Post\Post%20%235\Tnmt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C:\Users\920294\.spyder-py3\Badminton%20Mar\WC_winn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822276392955431E-2"/>
          <c:y val="9.5910176721108589E-2"/>
          <c:w val="0.91817772360704453"/>
          <c:h val="0.7329996615767878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BF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6-41A5-A5EE-99840994FA17}"/>
              </c:ext>
            </c:extLst>
          </c:dPt>
          <c:dPt>
            <c:idx val="1"/>
            <c:invertIfNegative val="0"/>
            <c:bubble3D val="0"/>
            <c:spPr>
              <a:solidFill>
                <a:srgbClr val="5FAD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6-41A5-A5EE-99840994FA17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26-41A5-A5EE-99840994FA17}"/>
              </c:ext>
            </c:extLst>
          </c:dPt>
          <c:dPt>
            <c:idx val="3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A26-41A5-A5EE-99840994FA17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26-41A5-A5EE-99840994FA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'All England'!$Q$38:$Q$42</c:f>
              <c:strCache>
                <c:ptCount val="5"/>
                <c:pt idx="0">
                  <c:v>MS</c:v>
                </c:pt>
                <c:pt idx="1">
                  <c:v>WS</c:v>
                </c:pt>
                <c:pt idx="2">
                  <c:v>MD</c:v>
                </c:pt>
                <c:pt idx="3">
                  <c:v>WD</c:v>
                </c:pt>
                <c:pt idx="4">
                  <c:v>XD</c:v>
                </c:pt>
              </c:strCache>
            </c:strRef>
          </c:cat>
          <c:val>
            <c:numRef>
              <c:f>'All England'!$R$38:$R$42</c:f>
              <c:numCache>
                <c:formatCode>General</c:formatCode>
                <c:ptCount val="5"/>
                <c:pt idx="0">
                  <c:v>79</c:v>
                </c:pt>
                <c:pt idx="1">
                  <c:v>86</c:v>
                </c:pt>
                <c:pt idx="2">
                  <c:v>93</c:v>
                </c:pt>
                <c:pt idx="3">
                  <c:v>78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26-41A5-A5EE-99840994F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558628511"/>
        <c:axId val="1634883519"/>
      </c:barChart>
      <c:catAx>
        <c:axId val="155862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1634883519"/>
        <c:crosses val="autoZero"/>
        <c:auto val="1"/>
        <c:lblAlgn val="ctr"/>
        <c:lblOffset val="100"/>
        <c:noMultiLvlLbl val="0"/>
      </c:catAx>
      <c:valAx>
        <c:axId val="16348835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62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1"/>
          <c:order val="1"/>
          <c:tx>
            <c:strRef>
              <c:f>'All England'!$L$46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51B-4D8F-A1A9-74C3249963DF}"/>
              </c:ext>
            </c:extLst>
          </c:dPt>
          <c:dPt>
            <c:idx val="1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51B-4D8F-A1A9-74C3249963DF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51B-4D8F-A1A9-74C3249963DF}"/>
              </c:ext>
            </c:extLst>
          </c:dPt>
          <c:dPt>
            <c:idx val="3"/>
            <c:invertIfNegative val="0"/>
            <c:bubble3D val="0"/>
            <c:spPr>
              <a:solidFill>
                <a:srgbClr val="5FAD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1B-4D8F-A1A9-74C3249963DF}"/>
              </c:ext>
            </c:extLst>
          </c:dPt>
          <c:dPt>
            <c:idx val="4"/>
            <c:invertIfNegative val="0"/>
            <c:bubble3D val="0"/>
            <c:spPr>
              <a:solidFill>
                <a:srgbClr val="FBBF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1B-4D8F-A1A9-74C3249963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'All England'!$J$47:$J$51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'All England'!$L$47:$L$51</c:f>
              <c:numCache>
                <c:formatCode>General</c:formatCode>
                <c:ptCount val="5"/>
                <c:pt idx="0">
                  <c:v>86</c:v>
                </c:pt>
                <c:pt idx="1">
                  <c:v>99</c:v>
                </c:pt>
                <c:pt idx="2">
                  <c:v>72</c:v>
                </c:pt>
                <c:pt idx="3">
                  <c:v>99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1B-4D8F-A1A9-74C324996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633213263"/>
        <c:axId val="1634868959"/>
      </c:barChart>
      <c:barChart>
        <c:barDir val="bar"/>
        <c:grouping val="stacked"/>
        <c:varyColors val="0"/>
        <c:ser>
          <c:idx val="0"/>
          <c:order val="0"/>
          <c:tx>
            <c:strRef>
              <c:f>'All England'!$K$46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1B-4D8F-A1A9-74C3249963DF}"/>
              </c:ext>
            </c:extLst>
          </c:dPt>
          <c:dPt>
            <c:idx val="1"/>
            <c:invertIfNegative val="0"/>
            <c:bubble3D val="0"/>
            <c:spPr>
              <a:solidFill>
                <a:srgbClr val="FF99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1B-4D8F-A1A9-74C3249963DF}"/>
              </c:ext>
            </c:extLst>
          </c:dPt>
          <c:dPt>
            <c:idx val="2"/>
            <c:invertIfNegative val="0"/>
            <c:bubble3D val="0"/>
            <c:spPr>
              <a:solidFill>
                <a:srgbClr val="78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51B-4D8F-A1A9-74C3249963DF}"/>
              </c:ext>
            </c:extLst>
          </c:dPt>
          <c:dPt>
            <c:idx val="3"/>
            <c:invertIfNegative val="0"/>
            <c:bubble3D val="0"/>
            <c:spPr>
              <a:solidFill>
                <a:srgbClr val="AFDF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1B-4D8F-A1A9-74C3249963DF}"/>
              </c:ext>
            </c:extLst>
          </c:dPt>
          <c:dPt>
            <c:idx val="4"/>
            <c:invertIfNegative val="0"/>
            <c:bubble3D val="0"/>
            <c:spPr>
              <a:solidFill>
                <a:srgbClr val="FCEB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51B-4D8F-A1A9-74C3249963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'All England'!$J$47:$J$51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'All England'!$K$47:$K$51</c:f>
              <c:numCache>
                <c:formatCode>General</c:formatCode>
                <c:ptCount val="5"/>
                <c:pt idx="0">
                  <c:v>37</c:v>
                </c:pt>
                <c:pt idx="1">
                  <c:v>41</c:v>
                </c:pt>
                <c:pt idx="2">
                  <c:v>35</c:v>
                </c:pt>
                <c:pt idx="3">
                  <c:v>41</c:v>
                </c:pt>
                <c:pt idx="4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1B-4D8F-A1A9-74C324996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58633711"/>
        <c:axId val="1634861471"/>
      </c:barChart>
      <c:catAx>
        <c:axId val="1633213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1634868959"/>
        <c:crosses val="autoZero"/>
        <c:auto val="1"/>
        <c:lblAlgn val="ctr"/>
        <c:lblOffset val="100"/>
        <c:noMultiLvlLbl val="0"/>
      </c:catAx>
      <c:valAx>
        <c:axId val="1634868959"/>
        <c:scaling>
          <c:orientation val="minMax"/>
          <c:max val="100"/>
          <c:min val="-100"/>
        </c:scaling>
        <c:delete val="1"/>
        <c:axPos val="b"/>
        <c:numFmt formatCode="General" sourceLinked="1"/>
        <c:majorTickMark val="none"/>
        <c:minorTickMark val="none"/>
        <c:tickLblPos val="nextTo"/>
        <c:crossAx val="1633213263"/>
        <c:crosses val="autoZero"/>
        <c:crossBetween val="between"/>
      </c:valAx>
      <c:valAx>
        <c:axId val="1634861471"/>
        <c:scaling>
          <c:orientation val="maxMin"/>
          <c:max val="100"/>
          <c:min val="-100"/>
        </c:scaling>
        <c:delete val="1"/>
        <c:axPos val="t"/>
        <c:numFmt formatCode="General" sourceLinked="1"/>
        <c:majorTickMark val="out"/>
        <c:minorTickMark val="none"/>
        <c:tickLblPos val="nextTo"/>
        <c:crossAx val="1558633711"/>
        <c:crosses val="max"/>
        <c:crossBetween val="between"/>
      </c:valAx>
      <c:catAx>
        <c:axId val="1558633711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6348614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BF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D9-43AA-9103-CA82ED4CE264}"/>
              </c:ext>
            </c:extLst>
          </c:dPt>
          <c:dPt>
            <c:idx val="1"/>
            <c:invertIfNegative val="0"/>
            <c:bubble3D val="0"/>
            <c:spPr>
              <a:solidFill>
                <a:srgbClr val="AFDF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D9-43AA-9103-CA82ED4CE264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D9-43AA-9103-CA82ED4CE264}"/>
              </c:ext>
            </c:extLst>
          </c:dPt>
          <c:dPt>
            <c:idx val="3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D9-43AA-9103-CA82ED4CE264}"/>
              </c:ext>
            </c:extLst>
          </c:dPt>
          <c:dPt>
            <c:idx val="4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D9-43AA-9103-CA82ED4CE2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MS</c:v>
                </c:pt>
                <c:pt idx="1">
                  <c:v>WS</c:v>
                </c:pt>
                <c:pt idx="2">
                  <c:v>MD</c:v>
                </c:pt>
                <c:pt idx="3">
                  <c:v>WD</c:v>
                </c:pt>
                <c:pt idx="4">
                  <c:v>XD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80</c:v>
                </c:pt>
                <c:pt idx="2">
                  <c:v>82</c:v>
                </c:pt>
                <c:pt idx="3">
                  <c:v>75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3AA-9103-CA82ED4CE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616743584"/>
        <c:axId val="2031487936"/>
      </c:barChart>
      <c:catAx>
        <c:axId val="161674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2031487936"/>
        <c:crosses val="autoZero"/>
        <c:auto val="1"/>
        <c:lblAlgn val="ctr"/>
        <c:lblOffset val="100"/>
        <c:noMultiLvlLbl val="0"/>
      </c:catAx>
      <c:valAx>
        <c:axId val="2031487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674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1"/>
          <c:order val="1"/>
          <c:tx>
            <c:strRef>
              <c:f>'Final Tour'!$R$37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467-4F26-8CCB-8A87AFCBDE68}"/>
              </c:ext>
            </c:extLst>
          </c:dPt>
          <c:dPt>
            <c:idx val="1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467-4F26-8CCB-8A87AFCBDE68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67-4F26-8CCB-8A87AFCBDE68}"/>
              </c:ext>
            </c:extLst>
          </c:dPt>
          <c:dPt>
            <c:idx val="3"/>
            <c:invertIfNegative val="0"/>
            <c:bubble3D val="0"/>
            <c:spPr>
              <a:solidFill>
                <a:srgbClr val="5FAD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67-4F26-8CCB-8A87AFCBDE68}"/>
              </c:ext>
            </c:extLst>
          </c:dPt>
          <c:dPt>
            <c:idx val="4"/>
            <c:invertIfNegative val="0"/>
            <c:bubble3D val="0"/>
            <c:spPr>
              <a:solidFill>
                <a:srgbClr val="FBBF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67-4F26-8CCB-8A87AFCBDE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Tour'!$P$38:$P$42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'Final Tour'!$R$38:$R$42</c:f>
              <c:numCache>
                <c:formatCode>General</c:formatCode>
                <c:ptCount val="5"/>
                <c:pt idx="0">
                  <c:v>70</c:v>
                </c:pt>
                <c:pt idx="1">
                  <c:v>76</c:v>
                </c:pt>
                <c:pt idx="2">
                  <c:v>84</c:v>
                </c:pt>
                <c:pt idx="3">
                  <c:v>94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7-4F26-8CCB-8A87AFCBD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633213263"/>
        <c:axId val="1634868959"/>
      </c:barChart>
      <c:barChart>
        <c:barDir val="bar"/>
        <c:grouping val="stacked"/>
        <c:varyColors val="0"/>
        <c:ser>
          <c:idx val="0"/>
          <c:order val="0"/>
          <c:tx>
            <c:strRef>
              <c:f>'Final Tour'!$Q$37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467-4F26-8CCB-8A87AFCBDE68}"/>
              </c:ext>
            </c:extLst>
          </c:dPt>
          <c:dPt>
            <c:idx val="1"/>
            <c:invertIfNegative val="0"/>
            <c:bubble3D val="0"/>
            <c:spPr>
              <a:solidFill>
                <a:srgbClr val="FF99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467-4F26-8CCB-8A87AFCBDE68}"/>
              </c:ext>
            </c:extLst>
          </c:dPt>
          <c:dPt>
            <c:idx val="2"/>
            <c:invertIfNegative val="0"/>
            <c:bubble3D val="0"/>
            <c:spPr>
              <a:solidFill>
                <a:srgbClr val="78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467-4F26-8CCB-8A87AFCBDE68}"/>
              </c:ext>
            </c:extLst>
          </c:dPt>
          <c:dPt>
            <c:idx val="3"/>
            <c:invertIfNegative val="0"/>
            <c:bubble3D val="0"/>
            <c:spPr>
              <a:solidFill>
                <a:srgbClr val="AFDF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467-4F26-8CCB-8A87AFCBDE68}"/>
              </c:ext>
            </c:extLst>
          </c:dPt>
          <c:dPt>
            <c:idx val="4"/>
            <c:invertIfNegative val="0"/>
            <c:bubble3D val="0"/>
            <c:spPr>
              <a:solidFill>
                <a:srgbClr val="FCEB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467-4F26-8CCB-8A87AFCBDE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Tour'!$P$38:$P$42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'Final Tour'!$Q$38:$Q$42</c:f>
              <c:numCache>
                <c:formatCode>General</c:formatCode>
                <c:ptCount val="5"/>
                <c:pt idx="0">
                  <c:v>30</c:v>
                </c:pt>
                <c:pt idx="1">
                  <c:v>29</c:v>
                </c:pt>
                <c:pt idx="2">
                  <c:v>31</c:v>
                </c:pt>
                <c:pt idx="3">
                  <c:v>26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7-4F26-8CCB-8A87AFCBD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58633711"/>
        <c:axId val="1634861471"/>
      </c:barChart>
      <c:catAx>
        <c:axId val="1633213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1634868959"/>
        <c:crosses val="autoZero"/>
        <c:auto val="1"/>
        <c:lblAlgn val="ctr"/>
        <c:lblOffset val="100"/>
        <c:noMultiLvlLbl val="0"/>
      </c:catAx>
      <c:valAx>
        <c:axId val="1634868959"/>
        <c:scaling>
          <c:orientation val="minMax"/>
          <c:max val="100"/>
          <c:min val="-100"/>
        </c:scaling>
        <c:delete val="1"/>
        <c:axPos val="b"/>
        <c:numFmt formatCode="General" sourceLinked="1"/>
        <c:majorTickMark val="none"/>
        <c:minorTickMark val="none"/>
        <c:tickLblPos val="nextTo"/>
        <c:crossAx val="1633213263"/>
        <c:crosses val="autoZero"/>
        <c:crossBetween val="between"/>
      </c:valAx>
      <c:valAx>
        <c:axId val="1634861471"/>
        <c:scaling>
          <c:orientation val="maxMin"/>
          <c:max val="100"/>
          <c:min val="-100"/>
        </c:scaling>
        <c:delete val="1"/>
        <c:axPos val="t"/>
        <c:numFmt formatCode="General" sourceLinked="1"/>
        <c:majorTickMark val="out"/>
        <c:minorTickMark val="none"/>
        <c:tickLblPos val="nextTo"/>
        <c:crossAx val="1558633711"/>
        <c:crosses val="max"/>
        <c:crossBetween val="between"/>
      </c:valAx>
      <c:catAx>
        <c:axId val="1558633711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6348614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D9-43AA-9103-CA82ED4CE264}"/>
              </c:ext>
            </c:extLst>
          </c:dPt>
          <c:dPt>
            <c:idx val="1"/>
            <c:invertIfNegative val="0"/>
            <c:bubble3D val="0"/>
            <c:spPr>
              <a:solidFill>
                <a:srgbClr val="AFDF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D9-43AA-9103-CA82ED4CE264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D9-43AA-9103-CA82ED4CE264}"/>
              </c:ext>
            </c:extLst>
          </c:dPt>
          <c:dPt>
            <c:idx val="3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D9-43AA-9103-CA82ED4CE264}"/>
              </c:ext>
            </c:extLst>
          </c:dPt>
          <c:dPt>
            <c:idx val="4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D9-43AA-9103-CA82ED4CE2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MS</c:v>
                </c:pt>
                <c:pt idx="1">
                  <c:v>WS</c:v>
                </c:pt>
                <c:pt idx="2">
                  <c:v>MD</c:v>
                </c:pt>
                <c:pt idx="3">
                  <c:v>WD</c:v>
                </c:pt>
                <c:pt idx="4">
                  <c:v>XD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81</c:v>
                </c:pt>
                <c:pt idx="1">
                  <c:v>92</c:v>
                </c:pt>
                <c:pt idx="2">
                  <c:v>91</c:v>
                </c:pt>
                <c:pt idx="3">
                  <c:v>98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D9-43AA-9103-CA82ED4CE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616743584"/>
        <c:axId val="2031487936"/>
      </c:barChart>
      <c:catAx>
        <c:axId val="161674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2031487936"/>
        <c:crosses val="autoZero"/>
        <c:auto val="1"/>
        <c:lblAlgn val="ctr"/>
        <c:lblOffset val="100"/>
        <c:noMultiLvlLbl val="0"/>
      </c:catAx>
      <c:valAx>
        <c:axId val="2031487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674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1"/>
          <c:order val="1"/>
          <c:tx>
            <c:strRef>
              <c:f>WorldChamp!$D$9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671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9B-4E97-8A01-7B3EB7A34DA4}"/>
              </c:ext>
            </c:extLst>
          </c:dPt>
          <c:dPt>
            <c:idx val="1"/>
            <c:invertIfNegative val="0"/>
            <c:bubble3D val="0"/>
            <c:spPr>
              <a:solidFill>
                <a:srgbClr val="DB383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9B-4E97-8A01-7B3EB7A34DA4}"/>
              </c:ext>
            </c:extLst>
          </c:dPt>
          <c:dPt>
            <c:idx val="2"/>
            <c:invertIfNegative val="0"/>
            <c:bubble3D val="0"/>
            <c:spPr>
              <a:solidFill>
                <a:srgbClr val="15C28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9B-4E97-8A01-7B3EB7A34DA4}"/>
              </c:ext>
            </c:extLst>
          </c:dPt>
          <c:dPt>
            <c:idx val="3"/>
            <c:invertIfNegative val="0"/>
            <c:bubble3D val="0"/>
            <c:spPr>
              <a:solidFill>
                <a:srgbClr val="5FAD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9B-4E97-8A01-7B3EB7A34DA4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19B-4E97-8A01-7B3EB7A34D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WorldChamp!$B$10:$B$14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WorldChamp!$D$10:$D$14</c:f>
              <c:numCache>
                <c:formatCode>General</c:formatCode>
                <c:ptCount val="5"/>
                <c:pt idx="0">
                  <c:v>74</c:v>
                </c:pt>
                <c:pt idx="1">
                  <c:v>94</c:v>
                </c:pt>
                <c:pt idx="2">
                  <c:v>80</c:v>
                </c:pt>
                <c:pt idx="3">
                  <c:v>110</c:v>
                </c:pt>
                <c:pt idx="4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B-4E97-8A01-7B3EB7A34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633213263"/>
        <c:axId val="1634868959"/>
      </c:barChart>
      <c:barChart>
        <c:barDir val="bar"/>
        <c:grouping val="stacked"/>
        <c:varyColors val="0"/>
        <c:ser>
          <c:idx val="0"/>
          <c:order val="0"/>
          <c:tx>
            <c:strRef>
              <c:f>WorldChamp!$C$9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19B-4E97-8A01-7B3EB7A34DA4}"/>
              </c:ext>
            </c:extLst>
          </c:dPt>
          <c:dPt>
            <c:idx val="1"/>
            <c:invertIfNegative val="0"/>
            <c:bubble3D val="0"/>
            <c:spPr>
              <a:solidFill>
                <a:srgbClr val="FF99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19B-4E97-8A01-7B3EB7A34DA4}"/>
              </c:ext>
            </c:extLst>
          </c:dPt>
          <c:dPt>
            <c:idx val="2"/>
            <c:invertIfNegative val="0"/>
            <c:bubble3D val="0"/>
            <c:spPr>
              <a:solidFill>
                <a:srgbClr val="78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19B-4E97-8A01-7B3EB7A34DA4}"/>
              </c:ext>
            </c:extLst>
          </c:dPt>
          <c:dPt>
            <c:idx val="3"/>
            <c:invertIfNegative val="0"/>
            <c:bubble3D val="0"/>
            <c:spPr>
              <a:solidFill>
                <a:srgbClr val="AFDF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19B-4E97-8A01-7B3EB7A34DA4}"/>
              </c:ext>
            </c:extLst>
          </c:dPt>
          <c:dPt>
            <c:idx val="4"/>
            <c:invertIfNegative val="0"/>
            <c:bubble3D val="0"/>
            <c:spPr>
              <a:solidFill>
                <a:srgbClr val="FCEBD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9B-4E97-8A01-7B3EB7A34D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WorldChamp!$B$10:$B$14</c:f>
              <c:strCache>
                <c:ptCount val="5"/>
                <c:pt idx="0">
                  <c:v>XD</c:v>
                </c:pt>
                <c:pt idx="1">
                  <c:v>WD</c:v>
                </c:pt>
                <c:pt idx="2">
                  <c:v>MD</c:v>
                </c:pt>
                <c:pt idx="3">
                  <c:v>WS</c:v>
                </c:pt>
                <c:pt idx="4">
                  <c:v>MS</c:v>
                </c:pt>
              </c:strCache>
            </c:strRef>
          </c:cat>
          <c:val>
            <c:numRef>
              <c:f>WorldChamp!$C$10:$C$14</c:f>
              <c:numCache>
                <c:formatCode>General</c:formatCode>
                <c:ptCount val="5"/>
                <c:pt idx="0">
                  <c:v>35</c:v>
                </c:pt>
                <c:pt idx="1">
                  <c:v>39</c:v>
                </c:pt>
                <c:pt idx="2">
                  <c:v>33</c:v>
                </c:pt>
                <c:pt idx="3">
                  <c:v>37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9B-4E97-8A01-7B3EB7A34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558633711"/>
        <c:axId val="1634861471"/>
      </c:barChart>
      <c:catAx>
        <c:axId val="1633213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n-US"/>
          </a:p>
        </c:txPr>
        <c:crossAx val="1634868959"/>
        <c:crosses val="autoZero"/>
        <c:auto val="1"/>
        <c:lblAlgn val="ctr"/>
        <c:lblOffset val="100"/>
        <c:noMultiLvlLbl val="0"/>
      </c:catAx>
      <c:valAx>
        <c:axId val="1634868959"/>
        <c:scaling>
          <c:orientation val="minMax"/>
          <c:max val="110"/>
          <c:min val="-110"/>
        </c:scaling>
        <c:delete val="1"/>
        <c:axPos val="b"/>
        <c:numFmt formatCode="General" sourceLinked="1"/>
        <c:majorTickMark val="out"/>
        <c:minorTickMark val="none"/>
        <c:tickLblPos val="nextTo"/>
        <c:crossAx val="1633213263"/>
        <c:crosses val="autoZero"/>
        <c:crossBetween val="between"/>
      </c:valAx>
      <c:valAx>
        <c:axId val="1634861471"/>
        <c:scaling>
          <c:orientation val="maxMin"/>
          <c:max val="110"/>
          <c:min val="-110"/>
        </c:scaling>
        <c:delete val="1"/>
        <c:axPos val="t"/>
        <c:numFmt formatCode="General" sourceLinked="1"/>
        <c:majorTickMark val="out"/>
        <c:minorTickMark val="none"/>
        <c:tickLblPos val="nextTo"/>
        <c:crossAx val="1558633711"/>
        <c:crosses val="max"/>
        <c:crossBetween val="between"/>
      </c:valAx>
      <c:catAx>
        <c:axId val="1558633711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6348614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'All England'!$H$5:$H$13</cx:f>
        <cx:lvl ptCount="9">
          <cx:pt idx="0">CHN</cx:pt>
          <cx:pt idx="1">INA</cx:pt>
          <cx:pt idx="2">JPN</cx:pt>
          <cx:pt idx="3">DEN</cx:pt>
          <cx:pt idx="4">MAS</cx:pt>
          <cx:pt idx="5">TPE</cx:pt>
          <cx:pt idx="6">KOR</cx:pt>
          <cx:pt idx="7">RUS</cx:pt>
          <cx:pt idx="8">ESP</cx:pt>
        </cx:lvl>
      </cx:strDim>
      <cx:numDim type="size">
        <cx:f>'All England'!$I$5:$I$13</cx:f>
        <cx:lvl ptCount="9" formatCode="General">
          <cx:pt idx="0">20</cx:pt>
          <cx:pt idx="1">9</cx:pt>
          <cx:pt idx="2">6</cx:pt>
          <cx:pt idx="3">5</cx:pt>
          <cx:pt idx="4">3</cx:pt>
          <cx:pt idx="5">3</cx:pt>
          <cx:pt idx="6">2</cx:pt>
          <cx:pt idx="7">1</cx:pt>
          <cx:pt idx="8">1</cx:pt>
        </cx:lvl>
      </cx:numDim>
    </cx:data>
  </cx:chartData>
  <cx:chart>
    <cx:plotArea>
      <cx:plotAreaRegion>
        <cx:series layoutId="treemap" uniqueId="{92EE34E0-19A6-43F1-A119-AE5C8A94BDB9}">
          <cx:spPr>
            <a:solidFill>
              <a:srgbClr val="EC0F47"/>
            </a:solidFill>
          </cx:spPr>
          <cx:dataPt idx="0">
            <cx:spPr>
              <a:solidFill>
                <a:srgbClr val="FBBF54"/>
              </a:solidFill>
            </cx:spPr>
          </cx:dataPt>
          <cx:dataPt idx="1">
            <cx:spPr>
              <a:solidFill>
                <a:srgbClr val="B74919">
                  <a:lumMod val="60000"/>
                  <a:lumOff val="40000"/>
                </a:srgbClr>
              </a:solidFill>
            </cx:spPr>
          </cx:dataPt>
          <cx:dataPt idx="2">
            <cx:spPr>
              <a:solidFill>
                <a:srgbClr val="DB3838"/>
              </a:solidFill>
            </cx:spPr>
          </cx:dataPt>
          <cx:dataPt idx="3">
            <cx:spPr>
              <a:solidFill>
                <a:srgbClr val="ABD96D"/>
              </a:solidFill>
            </cx:spPr>
          </cx:dataPt>
          <cx:dataPt idx="4">
            <cx:spPr>
              <a:solidFill>
                <a:srgbClr val="15C286"/>
              </a:solidFill>
            </cx:spPr>
          </cx:dataPt>
          <cx:dataPt idx="5">
            <cx:spPr>
              <a:solidFill>
                <a:srgbClr val="087353"/>
              </a:solidFill>
            </cx:spPr>
          </cx:dataPt>
          <cx:dataPt idx="6">
            <cx:spPr>
              <a:solidFill>
                <a:srgbClr val="045459"/>
              </a:solidFill>
            </cx:spPr>
          </cx:dataPt>
          <cx:dataPt idx="7">
            <cx:spPr>
              <a:solidFill>
                <a:srgbClr val="262949"/>
              </a:solidFill>
            </cx:spPr>
          </cx:dataPt>
          <cx:dataPt idx="8">
            <cx:spPr>
              <a:solidFill>
                <a:srgbClr val="1A1333"/>
              </a:solidFill>
            </cx:spPr>
          </cx:dataPt>
          <cx:dataId val="0"/>
          <cx:layoutPr/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'Final Tour'!$E$4:$E$12</cx:f>
        <cx:lvl ptCount="9">
          <cx:pt idx="0">CHN</cx:pt>
          <cx:pt idx="1">DEN</cx:pt>
          <cx:pt idx="2">JPN</cx:pt>
          <cx:pt idx="3">IND</cx:pt>
          <cx:pt idx="4">MAS</cx:pt>
          <cx:pt idx="5">TPE</cx:pt>
          <cx:pt idx="6">INA</cx:pt>
          <cx:pt idx="7">KOR</cx:pt>
          <cx:pt idx="8">ENG</cx:pt>
        </cx:lvl>
      </cx:strDim>
      <cx:numDim type="size">
        <cx:f>'Final Tour'!$F$4:$F$12</cx:f>
        <cx:lvl ptCount="9" formatCode="General">
          <cx:pt idx="0">23</cx:pt>
          <cx:pt idx="1">8</cx:pt>
          <cx:pt idx="2">7</cx:pt>
          <cx:pt idx="3">1</cx:pt>
          <cx:pt idx="4">3</cx:pt>
          <cx:pt idx="5">2</cx:pt>
          <cx:pt idx="6">4</cx:pt>
          <cx:pt idx="7">1</cx:pt>
          <cx:pt idx="8">1</cx:pt>
        </cx:lvl>
      </cx:numDim>
    </cx:data>
  </cx:chartData>
  <cx:chart>
    <cx:plotArea>
      <cx:plotAreaRegion>
        <cx:series layoutId="treemap" uniqueId="{824B6C4B-2AA7-4E24-ADAA-2032A8C4B827}">
          <cx:dataPt idx="0">
            <cx:spPr>
              <a:solidFill>
                <a:srgbClr val="FBBF54"/>
              </a:solidFill>
            </cx:spPr>
          </cx:dataPt>
          <cx:dataPt idx="1">
            <cx:spPr>
              <a:solidFill>
                <a:srgbClr val="ABD96D"/>
              </a:solidFill>
            </cx:spPr>
          </cx:dataPt>
          <cx:dataPt idx="2">
            <cx:spPr>
              <a:solidFill>
                <a:srgbClr val="DB3838"/>
              </a:solidFill>
            </cx:spPr>
          </cx:dataPt>
          <cx:dataPt idx="3">
            <cx:spPr>
              <a:solidFill>
                <a:srgbClr val="262949"/>
              </a:solidFill>
            </cx:spPr>
          </cx:dataPt>
          <cx:dataPt idx="4">
            <cx:spPr>
              <a:solidFill>
                <a:srgbClr val="15C286"/>
              </a:solidFill>
            </cx:spPr>
          </cx:dataPt>
          <cx:dataPt idx="5">
            <cx:spPr>
              <a:solidFill>
                <a:srgbClr val="087353"/>
              </a:solidFill>
            </cx:spPr>
          </cx:dataPt>
          <cx:dataPt idx="6">
            <cx:spPr>
              <a:solidFill>
                <a:srgbClr val="E98960"/>
              </a:solidFill>
            </cx:spPr>
          </cx:dataPt>
          <cx:dataPt idx="7">
            <cx:spPr>
              <a:solidFill>
                <a:srgbClr val="045459"/>
              </a:solidFill>
            </cx:spPr>
          </cx:dataPt>
          <cx:dataPt idx="8">
            <cx:spPr>
              <a:solidFill>
                <a:srgbClr val="1A1333"/>
              </a:solidFill>
            </cx:spPr>
          </cx:dataPt>
          <cx:dataId val="0"/>
          <cx:layoutPr>
            <cx:parentLabelLayout val="overlapping"/>
          </cx:layoutPr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Sheet1!$K$3:$K$10</cx:f>
        <cx:lvl ptCount="8">
          <cx:pt idx="0">JPN</cx:pt>
          <cx:pt idx="1">DEN</cx:pt>
          <cx:pt idx="2">CHN</cx:pt>
          <cx:pt idx="3">IND</cx:pt>
          <cx:pt idx="4">ESP</cx:pt>
          <cx:pt idx="5">THA</cx:pt>
          <cx:pt idx="6">INA</cx:pt>
          <cx:pt idx="7">KOR</cx:pt>
        </cx:lvl>
      </cx:strDim>
      <cx:numDim type="size">
        <cx:f>Sheet1!$L$3:$L$10</cx:f>
        <cx:lvl ptCount="8" formatCode="General">
          <cx:pt idx="0">5</cx:pt>
          <cx:pt idx="1">1</cx:pt>
          <cx:pt idx="2">23</cx:pt>
          <cx:pt idx="3">1</cx:pt>
          <cx:pt idx="4">3</cx:pt>
          <cx:pt idx="5">1</cx:pt>
          <cx:pt idx="6">5</cx:pt>
          <cx:pt idx="7">1</cx:pt>
        </cx:lvl>
      </cx:numDim>
    </cx:data>
  </cx:chartData>
  <cx:chart>
    <cx:plotArea>
      <cx:plotAreaRegion>
        <cx:series layoutId="treemap" uniqueId="{28864870-7E3C-468C-A28B-962E26DBFB10}">
          <cx:dataPt idx="0">
            <cx:spPr>
              <a:solidFill>
                <a:srgbClr val="B74919">
                  <a:lumMod val="60000"/>
                  <a:lumOff val="40000"/>
                </a:srgbClr>
              </a:solidFill>
            </cx:spPr>
          </cx:dataPt>
          <cx:dataPt idx="1">
            <cx:spPr>
              <a:solidFill>
                <a:srgbClr val="262949"/>
              </a:solidFill>
            </cx:spPr>
          </cx:dataPt>
          <cx:dataPt idx="2">
            <cx:spPr>
              <a:solidFill>
                <a:srgbClr val="FBBF54"/>
              </a:solidFill>
            </cx:spPr>
          </cx:dataPt>
          <cx:dataPt idx="3">
            <cx:spPr>
              <a:solidFill>
                <a:srgbClr val="045459"/>
              </a:solidFill>
            </cx:spPr>
          </cx:dataPt>
          <cx:dataPt idx="4">
            <cx:spPr>
              <a:solidFill>
                <a:srgbClr val="1A1333"/>
              </a:solidFill>
            </cx:spPr>
          </cx:dataPt>
          <cx:dataPt idx="5">
            <cx:spPr>
              <a:solidFill>
                <a:srgbClr val="087353"/>
              </a:solidFill>
            </cx:spPr>
          </cx:dataPt>
          <cx:dataPt idx="6">
            <cx:spPr>
              <a:solidFill>
                <a:srgbClr val="DB3838"/>
              </a:solidFill>
            </cx:spPr>
          </cx:dataPt>
          <cx:dataPt idx="7">
            <cx:spPr>
              <a:solidFill>
                <a:srgbClr val="ABD96D"/>
              </a:solidFill>
            </cx:spPr>
          </cx:dataPt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947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0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8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66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381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786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697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939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54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90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04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E6289-D68E-44F8-AB69-62EB12FD5131}" type="datetimeFigureOut">
              <a:rPr lang="en-ID" smtClean="0"/>
              <a:t>30/03/2020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3F72-063B-4D57-B7F0-27BFFFC24B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61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26" Type="http://schemas.openxmlformats.org/officeDocument/2006/relationships/image" Target="../media/image22.jpg"/><Relationship Id="rId3" Type="http://schemas.openxmlformats.org/officeDocument/2006/relationships/image" Target="../media/image2.svg"/><Relationship Id="rId21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11" Type="http://schemas.openxmlformats.org/officeDocument/2006/relationships/image" Target="../media/image8.sv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1.sv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10" Type="http://schemas.openxmlformats.org/officeDocument/2006/relationships/image" Target="../media/image7.png"/><Relationship Id="rId19" Type="http://schemas.openxmlformats.org/officeDocument/2006/relationships/image" Target="../media/image15.svg"/><Relationship Id="rId31" Type="http://schemas.openxmlformats.org/officeDocument/2006/relationships/chart" Target="../charts/chart2.xml"/><Relationship Id="rId4" Type="http://schemas.microsoft.com/office/2014/relationships/chartEx" Target="../charts/chartEx1.xml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3.svg"/><Relationship Id="rId26" Type="http://schemas.openxmlformats.org/officeDocument/2006/relationships/image" Target="../media/image12.png"/><Relationship Id="rId3" Type="http://schemas.openxmlformats.org/officeDocument/2006/relationships/image" Target="../media/image27.png"/><Relationship Id="rId21" Type="http://schemas.openxmlformats.org/officeDocument/2006/relationships/image" Target="../media/image36.png"/><Relationship Id="rId34" Type="http://schemas.openxmlformats.org/officeDocument/2006/relationships/chart" Target="../charts/chart4.xml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microsoft.com/office/2007/relationships/hdphoto" Target="../media/hdphoto1.wdp"/><Relationship Id="rId33" Type="http://schemas.openxmlformats.org/officeDocument/2006/relationships/image" Target="../media/image41.jpg"/><Relationship Id="rId2" Type="http://schemas.microsoft.com/office/2014/relationships/chartEx" Target="../charts/chartEx2.xml"/><Relationship Id="rId16" Type="http://schemas.microsoft.com/office/2007/relationships/hdphoto" Target="../media/hdphoto2.wdp"/><Relationship Id="rId20" Type="http://schemas.openxmlformats.org/officeDocument/2006/relationships/image" Target="../media/image35.sv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jpeg"/><Relationship Id="rId24" Type="http://schemas.openxmlformats.org/officeDocument/2006/relationships/image" Target="../media/image9.png"/><Relationship Id="rId32" Type="http://schemas.openxmlformats.org/officeDocument/2006/relationships/image" Target="../media/image40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23" Type="http://schemas.openxmlformats.org/officeDocument/2006/relationships/chart" Target="../charts/chart3.xml"/><Relationship Id="rId28" Type="http://schemas.openxmlformats.org/officeDocument/2006/relationships/image" Target="../media/image1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31" Type="http://schemas.openxmlformats.org/officeDocument/2006/relationships/image" Target="../media/image39.svg"/><Relationship Id="rId4" Type="http://schemas.openxmlformats.org/officeDocument/2006/relationships/image" Target="../media/image16.png"/><Relationship Id="rId9" Type="http://schemas.openxmlformats.org/officeDocument/2006/relationships/image" Target="../media/image22.jpg"/><Relationship Id="rId14" Type="http://schemas.openxmlformats.org/officeDocument/2006/relationships/image" Target="../media/image30.svg"/><Relationship Id="rId22" Type="http://schemas.openxmlformats.org/officeDocument/2006/relationships/image" Target="../media/image37.svg"/><Relationship Id="rId27" Type="http://schemas.openxmlformats.org/officeDocument/2006/relationships/image" Target="../media/image13.svg"/><Relationship Id="rId30" Type="http://schemas.openxmlformats.org/officeDocument/2006/relationships/image" Target="../media/image38.png"/><Relationship Id="rId8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chart" Target="../charts/chart5.xml"/><Relationship Id="rId26" Type="http://schemas.openxmlformats.org/officeDocument/2006/relationships/image" Target="../media/image39.svg"/><Relationship Id="rId3" Type="http://schemas.openxmlformats.org/officeDocument/2006/relationships/image" Target="../media/image42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38.png"/><Relationship Id="rId33" Type="http://schemas.openxmlformats.org/officeDocument/2006/relationships/chart" Target="../charts/chart6.xml"/><Relationship Id="rId2" Type="http://schemas.microsoft.com/office/2014/relationships/chartEx" Target="../charts/chartEx3.xml"/><Relationship Id="rId16" Type="http://schemas.openxmlformats.org/officeDocument/2006/relationships/image" Target="../media/image49.png"/><Relationship Id="rId20" Type="http://schemas.microsoft.com/office/2007/relationships/hdphoto" Target="../media/hdphoto1.wdp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4.svg"/><Relationship Id="rId24" Type="http://schemas.openxmlformats.org/officeDocument/2006/relationships/image" Target="../media/image11.svg"/><Relationship Id="rId32" Type="http://schemas.openxmlformats.org/officeDocument/2006/relationships/image" Target="../media/image54.png"/><Relationship Id="rId5" Type="http://schemas.openxmlformats.org/officeDocument/2006/relationships/image" Target="../media/image17.png"/><Relationship Id="rId15" Type="http://schemas.openxmlformats.org/officeDocument/2006/relationships/image" Target="../media/image48.svg"/><Relationship Id="rId23" Type="http://schemas.openxmlformats.org/officeDocument/2006/relationships/image" Target="../media/image10.png"/><Relationship Id="rId28" Type="http://schemas.openxmlformats.org/officeDocument/2006/relationships/image" Target="../media/image19.jpeg"/><Relationship Id="rId10" Type="http://schemas.openxmlformats.org/officeDocument/2006/relationships/image" Target="../media/image43.png"/><Relationship Id="rId19" Type="http://schemas.openxmlformats.org/officeDocument/2006/relationships/image" Target="../media/image9.png"/><Relationship Id="rId31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28.png"/><Relationship Id="rId14" Type="http://schemas.openxmlformats.org/officeDocument/2006/relationships/image" Target="../media/image47.png"/><Relationship Id="rId22" Type="http://schemas.openxmlformats.org/officeDocument/2006/relationships/image" Target="../media/image13.svg"/><Relationship Id="rId27" Type="http://schemas.openxmlformats.org/officeDocument/2006/relationships/image" Target="../media/image51.png"/><Relationship Id="rId30" Type="http://schemas.openxmlformats.org/officeDocument/2006/relationships/image" Target="../media/image53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33271585-DF7C-4F17-88F1-B67C2EC58CF9}"/>
              </a:ext>
            </a:extLst>
          </p:cNvPr>
          <p:cNvGrpSpPr/>
          <p:nvPr/>
        </p:nvGrpSpPr>
        <p:grpSpPr>
          <a:xfrm>
            <a:off x="628702" y="1940099"/>
            <a:ext cx="3500271" cy="577453"/>
            <a:chOff x="1014579" y="2184085"/>
            <a:chExt cx="3500271" cy="5774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271F343-CD6C-43A4-AF54-7D64B713C2C6}"/>
                </a:ext>
              </a:extLst>
            </p:cNvPr>
            <p:cNvSpPr/>
            <p:nvPr/>
          </p:nvSpPr>
          <p:spPr>
            <a:xfrm>
              <a:off x="4197763" y="2280912"/>
              <a:ext cx="317087" cy="374571"/>
            </a:xfrm>
            <a:prstGeom prst="ellipse">
              <a:avLst/>
            </a:prstGeom>
            <a:solidFill>
              <a:srgbClr val="087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4165C7-A911-418B-BC5C-03ABC0A4C239}"/>
                </a:ext>
              </a:extLst>
            </p:cNvPr>
            <p:cNvSpPr txBox="1"/>
            <p:nvPr/>
          </p:nvSpPr>
          <p:spPr>
            <a:xfrm>
              <a:off x="1391456" y="2276689"/>
              <a:ext cx="3039934" cy="374571"/>
            </a:xfrm>
            <a:prstGeom prst="roundRect">
              <a:avLst/>
            </a:prstGeom>
            <a:solidFill>
              <a:srgbClr val="087353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Winning Country Composition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F23BA2-020B-40FF-AB31-6DBE31A4C168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0138F5C-E8D4-4EB4-8FBB-6088E31A4BF8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0" name="Graphic 29" descr="Medal">
              <a:extLst>
                <a:ext uri="{FF2B5EF4-FFF2-40B4-BE49-F238E27FC236}">
                  <a16:creationId xmlns:a16="http://schemas.microsoft.com/office/drawing/2014/main" id="{F4E0CCC6-BEE9-4878-9B25-576BE7A56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3814" y="2257073"/>
              <a:ext cx="477638" cy="477638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D9C8FC-7018-42D3-B100-0971DB91CC40}"/>
              </a:ext>
            </a:extLst>
          </p:cNvPr>
          <p:cNvSpPr/>
          <p:nvPr/>
        </p:nvSpPr>
        <p:spPr>
          <a:xfrm>
            <a:off x="-285447" y="430798"/>
            <a:ext cx="10029370" cy="915049"/>
          </a:xfrm>
          <a:prstGeom prst="roundRect">
            <a:avLst/>
          </a:prstGeom>
          <a:solidFill>
            <a:srgbClr val="0873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         All England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01D30C-8659-4886-BEC9-E2BA416B2B41}"/>
              </a:ext>
            </a:extLst>
          </p:cNvPr>
          <p:cNvSpPr/>
          <p:nvPr/>
        </p:nvSpPr>
        <p:spPr>
          <a:xfrm>
            <a:off x="-813610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09F10C2-9880-4E9B-9796-DE65042C52E3}"/>
              </a:ext>
            </a:extLst>
          </p:cNvPr>
          <p:cNvSpPr/>
          <p:nvPr/>
        </p:nvSpPr>
        <p:spPr>
          <a:xfrm>
            <a:off x="-917304" y="-309851"/>
            <a:ext cx="2432764" cy="2216470"/>
          </a:xfrm>
          <a:prstGeom prst="ellipse">
            <a:avLst/>
          </a:prstGeom>
          <a:solidFill>
            <a:srgbClr val="D1E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2D87A02-6CDC-4ED1-8537-495C59E906A6}"/>
              </a:ext>
            </a:extLst>
          </p:cNvPr>
          <p:cNvSpPr/>
          <p:nvPr/>
        </p:nvSpPr>
        <p:spPr>
          <a:xfrm>
            <a:off x="9162229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4EE55A-4CE0-4604-934F-4685867EBB16}"/>
              </a:ext>
            </a:extLst>
          </p:cNvPr>
          <p:cNvSpPr/>
          <p:nvPr/>
        </p:nvSpPr>
        <p:spPr>
          <a:xfrm>
            <a:off x="9268085" y="-309851"/>
            <a:ext cx="2432764" cy="2216470"/>
          </a:xfrm>
          <a:prstGeom prst="ellipse">
            <a:avLst/>
          </a:prstGeom>
          <a:solidFill>
            <a:srgbClr val="D1E6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A63EE3B-01A1-450F-855C-671B73EE97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0233695"/>
                  </p:ext>
                </p:extLst>
              </p:nvPr>
            </p:nvGraphicFramePr>
            <p:xfrm>
              <a:off x="522222" y="2594950"/>
              <a:ext cx="5452427" cy="34212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A63EE3B-01A1-450F-855C-671B73EE9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222" y="2594950"/>
                <a:ext cx="5452427" cy="3421202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ADCAD2BC-1FB7-4CFF-9F20-91B47EC5DC1B}"/>
              </a:ext>
            </a:extLst>
          </p:cNvPr>
          <p:cNvSpPr/>
          <p:nvPr/>
        </p:nvSpPr>
        <p:spPr>
          <a:xfrm>
            <a:off x="-304799" y="10445254"/>
            <a:ext cx="11108768" cy="359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050" dirty="0">
                <a:latin typeface="Berlin Sans FB" panose="020E0602020502020306" pitchFamily="34" charset="0"/>
              </a:rPr>
              <a:t>Tournaments are from 2011 until All England 2020</a:t>
            </a:r>
          </a:p>
        </p:txBody>
      </p: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EE6FA637-7C79-4D91-8060-8D593F4FB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240021"/>
              </p:ext>
            </p:extLst>
          </p:nvPr>
        </p:nvGraphicFramePr>
        <p:xfrm>
          <a:off x="232676" y="7229907"/>
          <a:ext cx="3414718" cy="2118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7" name="Picture 16" descr="A picture containing cup, table, coffee, mug&#10;&#10;Description automatically generated">
            <a:extLst>
              <a:ext uri="{FF2B5EF4-FFF2-40B4-BE49-F238E27FC236}">
                <a16:creationId xmlns:a16="http://schemas.microsoft.com/office/drawing/2014/main" id="{384E9E35-6014-42BF-AF0C-73242C1B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902" y="91325"/>
            <a:ext cx="1546989" cy="1546989"/>
          </a:xfrm>
          <a:prstGeom prst="rect">
            <a:avLst/>
          </a:prstGeom>
        </p:spPr>
      </p:pic>
      <p:pic>
        <p:nvPicPr>
          <p:cNvPr id="1026" name="Picture 2" descr="All England Open Badminton Championships – Wikipedia">
            <a:extLst>
              <a:ext uri="{FF2B5EF4-FFF2-40B4-BE49-F238E27FC236}">
                <a16:creationId xmlns:a16="http://schemas.microsoft.com/office/drawing/2014/main" id="{049DDBC4-231B-4A32-8497-CDCD52BF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" y="219678"/>
            <a:ext cx="1248744" cy="12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1A7120E-9960-4F64-8496-AE87F9431F48}"/>
              </a:ext>
            </a:extLst>
          </p:cNvPr>
          <p:cNvGrpSpPr/>
          <p:nvPr/>
        </p:nvGrpSpPr>
        <p:grpSpPr>
          <a:xfrm>
            <a:off x="251825" y="6509126"/>
            <a:ext cx="3268046" cy="577453"/>
            <a:chOff x="575074" y="6793570"/>
            <a:chExt cx="3268046" cy="57745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1806691-96C8-4956-B928-1021F1EF3F59}"/>
                </a:ext>
              </a:extLst>
            </p:cNvPr>
            <p:cNvSpPr/>
            <p:nvPr/>
          </p:nvSpPr>
          <p:spPr>
            <a:xfrm>
              <a:off x="3526033" y="6890397"/>
              <a:ext cx="317087" cy="374571"/>
            </a:xfrm>
            <a:prstGeom prst="ellipse">
              <a:avLst/>
            </a:prstGeom>
            <a:solidFill>
              <a:srgbClr val="087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EA1507-0393-4D90-9D22-AF1546F46C0F}"/>
                </a:ext>
              </a:extLst>
            </p:cNvPr>
            <p:cNvSpPr txBox="1"/>
            <p:nvPr/>
          </p:nvSpPr>
          <p:spPr>
            <a:xfrm>
              <a:off x="951951" y="6886174"/>
              <a:ext cx="2749946" cy="374571"/>
            </a:xfrm>
            <a:prstGeom prst="roundRect">
              <a:avLst/>
            </a:prstGeom>
            <a:solidFill>
              <a:srgbClr val="087353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Avg. Total Rallies at Finals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C9D8149-508A-4A1F-80F0-B00EABD85D4C}"/>
                </a:ext>
              </a:extLst>
            </p:cNvPr>
            <p:cNvSpPr/>
            <p:nvPr/>
          </p:nvSpPr>
          <p:spPr>
            <a:xfrm>
              <a:off x="663897" y="6795023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1F5E925-C4B7-4C12-886C-7BEB9FA35F7A}"/>
                </a:ext>
              </a:extLst>
            </p:cNvPr>
            <p:cNvSpPr/>
            <p:nvPr/>
          </p:nvSpPr>
          <p:spPr>
            <a:xfrm>
              <a:off x="575074" y="6793570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0" name="Picture 59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17DDDF3A-7875-42EC-A88C-FDC5EF0E6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64" y="6795463"/>
              <a:ext cx="478439" cy="478439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C3ED2A3-6878-447E-BC4F-9A62F793470F}"/>
              </a:ext>
            </a:extLst>
          </p:cNvPr>
          <p:cNvGrpSpPr/>
          <p:nvPr/>
        </p:nvGrpSpPr>
        <p:grpSpPr>
          <a:xfrm>
            <a:off x="3895942" y="6478929"/>
            <a:ext cx="3591874" cy="577453"/>
            <a:chOff x="1014579" y="2184085"/>
            <a:chExt cx="3443121" cy="57745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59E614F-70E8-4AE8-9E05-43BCDE610260}"/>
                </a:ext>
              </a:extLst>
            </p:cNvPr>
            <p:cNvSpPr/>
            <p:nvPr/>
          </p:nvSpPr>
          <p:spPr>
            <a:xfrm>
              <a:off x="4140613" y="2280912"/>
              <a:ext cx="317087" cy="374571"/>
            </a:xfrm>
            <a:prstGeom prst="ellipse">
              <a:avLst/>
            </a:prstGeom>
            <a:solidFill>
              <a:srgbClr val="087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B931537-ED33-47B3-BF67-7C883261375D}"/>
                </a:ext>
              </a:extLst>
            </p:cNvPr>
            <p:cNvSpPr txBox="1"/>
            <p:nvPr/>
          </p:nvSpPr>
          <p:spPr>
            <a:xfrm>
              <a:off x="1391456" y="2276689"/>
              <a:ext cx="2968464" cy="374571"/>
            </a:xfrm>
            <a:prstGeom prst="roundRect">
              <a:avLst/>
            </a:prstGeom>
            <a:solidFill>
              <a:srgbClr val="087353"/>
            </a:solidFill>
          </p:spPr>
          <p:txBody>
            <a:bodyPr wrap="square" rIns="0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 Duration Span at Finals (mins)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48A21F5-4AB3-4720-B415-5A599EC67E8D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B89D0DD-C17D-4010-B046-9B3D69A92F84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0" name="Graphic 89" descr="Hourglass">
              <a:extLst>
                <a:ext uri="{FF2B5EF4-FFF2-40B4-BE49-F238E27FC236}">
                  <a16:creationId xmlns:a16="http://schemas.microsoft.com/office/drawing/2014/main" id="{7A0342D1-415A-4064-A9CD-CE308A2A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90527" y="2242074"/>
              <a:ext cx="443800" cy="443800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51464B-1DB5-4915-B583-DE434C349D8B}"/>
              </a:ext>
            </a:extLst>
          </p:cNvPr>
          <p:cNvGrpSpPr/>
          <p:nvPr/>
        </p:nvGrpSpPr>
        <p:grpSpPr>
          <a:xfrm>
            <a:off x="6172434" y="1990008"/>
            <a:ext cx="4206177" cy="3467709"/>
            <a:chOff x="6172434" y="1990008"/>
            <a:chExt cx="4206177" cy="34677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B45A2E-33D3-462F-9361-2FC6C8B8A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" t="27934" r="3323" b="27823"/>
            <a:stretch/>
          </p:blipFill>
          <p:spPr>
            <a:xfrm>
              <a:off x="6277718" y="3949941"/>
              <a:ext cx="1064411" cy="51437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E14E10-A07E-4624-87BC-2503D437554A}"/>
                </a:ext>
              </a:extLst>
            </p:cNvPr>
            <p:cNvSpPr txBox="1"/>
            <p:nvPr/>
          </p:nvSpPr>
          <p:spPr>
            <a:xfrm>
              <a:off x="7405084" y="3678930"/>
              <a:ext cx="8467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5400" dirty="0">
                  <a:solidFill>
                    <a:schemeClr val="accent6">
                      <a:lumMod val="75000"/>
                    </a:schemeClr>
                  </a:solidFill>
                  <a:latin typeface="Berlin Sans FB" panose="020E0602020502020306" pitchFamily="34" charset="0"/>
                </a:rPr>
                <a:t>32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84912F-A618-4924-A1FD-55603EFE4786}"/>
                </a:ext>
              </a:extLst>
            </p:cNvPr>
            <p:cNvSpPr txBox="1"/>
            <p:nvPr/>
          </p:nvSpPr>
          <p:spPr>
            <a:xfrm>
              <a:off x="8272159" y="3938476"/>
              <a:ext cx="162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accent6">
                      <a:lumMod val="75000"/>
                    </a:schemeClr>
                  </a:solidFill>
                  <a:latin typeface="Berlin Sans FB" panose="020E0602020502020306" pitchFamily="34" charset="0"/>
                </a:rPr>
                <a:t>% final matches </a:t>
              </a:r>
            </a:p>
            <a:p>
              <a:r>
                <a:rPr lang="en-ID" sz="1600" dirty="0">
                  <a:solidFill>
                    <a:schemeClr val="accent6">
                      <a:lumMod val="75000"/>
                    </a:schemeClr>
                  </a:solidFill>
                  <a:latin typeface="Berlin Sans FB" panose="020E0602020502020306" pitchFamily="34" charset="0"/>
                </a:rPr>
                <a:t>went rubber</a:t>
              </a:r>
            </a:p>
          </p:txBody>
        </p:sp>
        <p:pic>
          <p:nvPicPr>
            <p:cNvPr id="8" name="Graphic 7" descr="Globe">
              <a:extLst>
                <a:ext uri="{FF2B5EF4-FFF2-40B4-BE49-F238E27FC236}">
                  <a16:creationId xmlns:a16="http://schemas.microsoft.com/office/drawing/2014/main" id="{C9C4924B-8A20-4A3F-8969-ECE2908AE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73270" y="3090938"/>
              <a:ext cx="675938" cy="67593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3BE769-B204-426A-B278-3EA270971F1A}"/>
                </a:ext>
              </a:extLst>
            </p:cNvPr>
            <p:cNvSpPr txBox="1"/>
            <p:nvPr/>
          </p:nvSpPr>
          <p:spPr>
            <a:xfrm>
              <a:off x="7406400" y="2893117"/>
              <a:ext cx="8162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5400" dirty="0">
                  <a:solidFill>
                    <a:srgbClr val="DB3838"/>
                  </a:solidFill>
                  <a:latin typeface="Berlin Sans FB" panose="020E0602020502020306" pitchFamily="34" charset="0"/>
                </a:rPr>
                <a:t>37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CE61AB-E832-46F4-A960-81BC7786FFFC}"/>
                </a:ext>
              </a:extLst>
            </p:cNvPr>
            <p:cNvSpPr txBox="1"/>
            <p:nvPr/>
          </p:nvSpPr>
          <p:spPr>
            <a:xfrm>
              <a:off x="8272159" y="3107976"/>
              <a:ext cx="1944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rgbClr val="DB3838"/>
                  </a:solidFill>
                  <a:latin typeface="Berlin Sans FB" panose="020E0602020502020306" pitchFamily="34" charset="0"/>
                </a:rPr>
                <a:t>Participating</a:t>
              </a:r>
            </a:p>
            <a:p>
              <a:r>
                <a:rPr lang="en-ID" sz="1600" dirty="0">
                  <a:solidFill>
                    <a:srgbClr val="DB3838"/>
                  </a:solidFill>
                  <a:latin typeface="Berlin Sans FB" panose="020E0602020502020306" pitchFamily="34" charset="0"/>
                </a:rPr>
                <a:t>Nationalities/Regions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0BF46A-0D0E-4A45-98C6-3C1BA6DE3D08}"/>
                </a:ext>
              </a:extLst>
            </p:cNvPr>
            <p:cNvSpPr txBox="1"/>
            <p:nvPr/>
          </p:nvSpPr>
          <p:spPr>
            <a:xfrm>
              <a:off x="7424407" y="4534387"/>
              <a:ext cx="8370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5400" dirty="0">
                  <a:solidFill>
                    <a:srgbClr val="087353"/>
                  </a:solidFill>
                  <a:latin typeface="Berlin Sans FB" panose="020E0602020502020306" pitchFamily="34" charset="0"/>
                </a:rPr>
                <a:t>28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08357B-1EDC-4600-96BB-C99C353854BE}"/>
                </a:ext>
              </a:extLst>
            </p:cNvPr>
            <p:cNvSpPr txBox="1"/>
            <p:nvPr/>
          </p:nvSpPr>
          <p:spPr>
            <a:xfrm>
              <a:off x="8290166" y="4733211"/>
              <a:ext cx="2088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rgbClr val="087353"/>
                  </a:solidFill>
                  <a:latin typeface="Berlin Sans FB" panose="020E0602020502020306" pitchFamily="34" charset="0"/>
                </a:rPr>
                <a:t>% titles won</a:t>
              </a:r>
            </a:p>
            <a:p>
              <a:r>
                <a:rPr lang="en-ID" sz="1600" dirty="0">
                  <a:solidFill>
                    <a:srgbClr val="087353"/>
                  </a:solidFill>
                  <a:latin typeface="Berlin Sans FB" panose="020E0602020502020306" pitchFamily="34" charset="0"/>
                </a:rPr>
                <a:t>by World #1</a:t>
              </a:r>
            </a:p>
          </p:txBody>
        </p:sp>
        <p:pic>
          <p:nvPicPr>
            <p:cNvPr id="14" name="Graphic 13" descr="Trophy">
              <a:extLst>
                <a:ext uri="{FF2B5EF4-FFF2-40B4-BE49-F238E27FC236}">
                  <a16:creationId xmlns:a16="http://schemas.microsoft.com/office/drawing/2014/main" id="{63C31DF6-810D-4A5E-B6F0-95016F856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42846" y="4609652"/>
              <a:ext cx="772801" cy="772801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5EE8A05-31C5-4D45-9EAD-CA076A65F894}"/>
                </a:ext>
              </a:extLst>
            </p:cNvPr>
            <p:cNvGrpSpPr/>
            <p:nvPr/>
          </p:nvGrpSpPr>
          <p:grpSpPr>
            <a:xfrm>
              <a:off x="6172434" y="1990008"/>
              <a:ext cx="3949392" cy="577453"/>
              <a:chOff x="1014579" y="2184085"/>
              <a:chExt cx="3500271" cy="57745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5A2D0BD-B647-44E2-BCAC-6A9FB0329061}"/>
                  </a:ext>
                </a:extLst>
              </p:cNvPr>
              <p:cNvSpPr/>
              <p:nvPr/>
            </p:nvSpPr>
            <p:spPr>
              <a:xfrm>
                <a:off x="4197763" y="2280912"/>
                <a:ext cx="317087" cy="374571"/>
              </a:xfrm>
              <a:prstGeom prst="ellipse">
                <a:avLst/>
              </a:prstGeom>
              <a:solidFill>
                <a:srgbClr val="087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921E56F-899F-4A7D-BAD7-177015D5F068}"/>
                  </a:ext>
                </a:extLst>
              </p:cNvPr>
              <p:cNvSpPr txBox="1"/>
              <p:nvPr/>
            </p:nvSpPr>
            <p:spPr>
              <a:xfrm>
                <a:off x="1391456" y="2276689"/>
                <a:ext cx="3039934" cy="374571"/>
              </a:xfrm>
              <a:prstGeom prst="roundRect">
                <a:avLst/>
              </a:prstGeom>
              <a:solidFill>
                <a:srgbClr val="08735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D" sz="1600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      Additional Trivia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7358226-D3EC-4C46-B83E-6E6C33EED382}"/>
                  </a:ext>
                </a:extLst>
              </p:cNvPr>
              <p:cNvSpPr/>
              <p:nvPr/>
            </p:nvSpPr>
            <p:spPr>
              <a:xfrm>
                <a:off x="1103402" y="2185538"/>
                <a:ext cx="576109" cy="5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DE32126-1476-423F-BE49-2A98B2BB50AA}"/>
                  </a:ext>
                </a:extLst>
              </p:cNvPr>
              <p:cNvSpPr/>
              <p:nvPr/>
            </p:nvSpPr>
            <p:spPr>
              <a:xfrm>
                <a:off x="1014579" y="2184085"/>
                <a:ext cx="576109" cy="5760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96" name="Graphic 95" descr="Table">
                <a:extLst>
                  <a:ext uri="{FF2B5EF4-FFF2-40B4-BE49-F238E27FC236}">
                    <a16:creationId xmlns:a16="http://schemas.microsoft.com/office/drawing/2014/main" id="{2FDBE6E9-8EB3-45DF-9567-A6700897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63814" y="2257073"/>
                <a:ext cx="477638" cy="477638"/>
              </a:xfrm>
              <a:prstGeom prst="rect">
                <a:avLst/>
              </a:prstGeom>
            </p:spPr>
          </p:pic>
        </p:grpSp>
      </p:grpSp>
      <p:pic>
        <p:nvPicPr>
          <p:cNvPr id="99" name="Picture 9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48E877F0-784E-4B15-A78C-0B843C55FBC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596178" y="5525360"/>
            <a:ext cx="632388" cy="330257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3438B02C-4CED-4C76-82D9-AA415E0F3A00}"/>
              </a:ext>
            </a:extLst>
          </p:cNvPr>
          <p:cNvSpPr/>
          <p:nvPr/>
        </p:nvSpPr>
        <p:spPr>
          <a:xfrm>
            <a:off x="1151310" y="5593001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20</a:t>
            </a:r>
          </a:p>
        </p:txBody>
      </p:sp>
      <p:pic>
        <p:nvPicPr>
          <p:cNvPr id="102" name="Picture 101" descr="A close up of a logo&#10;&#10;Description automatically generated">
            <a:extLst>
              <a:ext uri="{FF2B5EF4-FFF2-40B4-BE49-F238E27FC236}">
                <a16:creationId xmlns:a16="http://schemas.microsoft.com/office/drawing/2014/main" id="{5D55D5D2-2BAC-4DAC-BD4C-6F239F65F23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6139" r="12984" b="29304"/>
          <a:stretch/>
        </p:blipFill>
        <p:spPr>
          <a:xfrm>
            <a:off x="4650800" y="3959150"/>
            <a:ext cx="502269" cy="33386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756148D-2DBE-494A-80E1-3C60BC71AE82}"/>
              </a:ext>
            </a:extLst>
          </p:cNvPr>
          <p:cNvGrpSpPr/>
          <p:nvPr/>
        </p:nvGrpSpPr>
        <p:grpSpPr>
          <a:xfrm>
            <a:off x="3771541" y="5632564"/>
            <a:ext cx="629632" cy="272164"/>
            <a:chOff x="4496637" y="1776632"/>
            <a:chExt cx="665351" cy="27216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B347E81-2D04-45D8-A87A-CB7BA3E1077F}"/>
                </a:ext>
              </a:extLst>
            </p:cNvPr>
            <p:cNvSpPr/>
            <p:nvPr/>
          </p:nvSpPr>
          <p:spPr>
            <a:xfrm>
              <a:off x="4598814" y="1803029"/>
              <a:ext cx="145184" cy="168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1" name="Picture 100" descr="A close up of a logo&#10;&#10;Description automatically generated">
              <a:extLst>
                <a:ext uri="{FF2B5EF4-FFF2-40B4-BE49-F238E27FC236}">
                  <a16:creationId xmlns:a16="http://schemas.microsoft.com/office/drawing/2014/main" id="{BF77B25A-0680-4A2F-B864-EE23B4F33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47" b="32326"/>
            <a:stretch/>
          </p:blipFill>
          <p:spPr>
            <a:xfrm>
              <a:off x="4496637" y="1776632"/>
              <a:ext cx="665351" cy="272165"/>
            </a:xfrm>
            <a:prstGeom prst="rect">
              <a:avLst/>
            </a:prstGeom>
          </p:spPr>
        </p:pic>
      </p:grpSp>
      <p:pic>
        <p:nvPicPr>
          <p:cNvPr id="108" name="Picture 10" descr="spain flag on a white">
            <a:extLst>
              <a:ext uri="{FF2B5EF4-FFF2-40B4-BE49-F238E27FC236}">
                <a16:creationId xmlns:a16="http://schemas.microsoft.com/office/drawing/2014/main" id="{D0B3DE22-5440-4FEB-9580-B5D07E372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29347" r="7156" b="29693"/>
          <a:stretch/>
        </p:blipFill>
        <p:spPr bwMode="auto">
          <a:xfrm>
            <a:off x="5519465" y="5301557"/>
            <a:ext cx="397431" cy="22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042CC58D-4469-4B5B-8287-7F60FA334D27}"/>
              </a:ext>
            </a:extLst>
          </p:cNvPr>
          <p:cNvSpPr/>
          <p:nvPr/>
        </p:nvSpPr>
        <p:spPr>
          <a:xfrm>
            <a:off x="5586942" y="5620564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A249A92-8D3D-4419-9DA4-BC8E9946E643}"/>
              </a:ext>
            </a:extLst>
          </p:cNvPr>
          <p:cNvSpPr/>
          <p:nvPr/>
        </p:nvSpPr>
        <p:spPr>
          <a:xfrm>
            <a:off x="4346497" y="5642889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7D89128-AC8C-4974-BD1C-B11544A54DD6}"/>
              </a:ext>
            </a:extLst>
          </p:cNvPr>
          <p:cNvSpPr/>
          <p:nvPr/>
        </p:nvSpPr>
        <p:spPr>
          <a:xfrm>
            <a:off x="5162089" y="4016068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6</a:t>
            </a:r>
          </a:p>
        </p:txBody>
      </p:sp>
      <p:pic>
        <p:nvPicPr>
          <p:cNvPr id="112" name="Picture 11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5E8AD92F-1F80-4521-AACA-4B8708D302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03" y="3822322"/>
            <a:ext cx="534917" cy="561888"/>
          </a:xfrm>
          <a:prstGeom prst="rect">
            <a:avLst/>
          </a:prstGeom>
        </p:spPr>
      </p:pic>
      <p:pic>
        <p:nvPicPr>
          <p:cNvPr id="113" name="Picture 112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87F286B4-6239-4F92-BC97-1451EBDDCB7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1" b="32438"/>
          <a:stretch/>
        </p:blipFill>
        <p:spPr>
          <a:xfrm>
            <a:off x="2673965" y="5579275"/>
            <a:ext cx="686443" cy="313454"/>
          </a:xfrm>
          <a:prstGeom prst="rect">
            <a:avLst/>
          </a:prstGeom>
        </p:spPr>
      </p:pic>
      <p:pic>
        <p:nvPicPr>
          <p:cNvPr id="114" name="Picture 113" descr="A drawing of a person&#10;&#10;Description automatically generated">
            <a:extLst>
              <a:ext uri="{FF2B5EF4-FFF2-40B4-BE49-F238E27FC236}">
                <a16:creationId xmlns:a16="http://schemas.microsoft.com/office/drawing/2014/main" id="{96EFF6B9-838C-4E74-BD24-27E201989D8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26187" r="5511" b="23923"/>
          <a:stretch/>
        </p:blipFill>
        <p:spPr>
          <a:xfrm>
            <a:off x="3803465" y="4768585"/>
            <a:ext cx="528697" cy="33760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52602B22-F2DD-4BA1-853D-58058667D4D1}"/>
              </a:ext>
            </a:extLst>
          </p:cNvPr>
          <p:cNvSpPr/>
          <p:nvPr/>
        </p:nvSpPr>
        <p:spPr>
          <a:xfrm>
            <a:off x="4346497" y="4814761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F11C557-574C-4682-ABF2-B714A7B57651}"/>
              </a:ext>
            </a:extLst>
          </p:cNvPr>
          <p:cNvSpPr/>
          <p:nvPr/>
        </p:nvSpPr>
        <p:spPr>
          <a:xfrm>
            <a:off x="3260920" y="3999340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9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F8A1987-4B95-40CE-AE07-98D64BD4B97A}"/>
              </a:ext>
            </a:extLst>
          </p:cNvPr>
          <p:cNvSpPr/>
          <p:nvPr/>
        </p:nvSpPr>
        <p:spPr>
          <a:xfrm>
            <a:off x="3287043" y="5609007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5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3CEE5F9-706C-4320-B879-14B1E0EC16E5}"/>
              </a:ext>
            </a:extLst>
          </p:cNvPr>
          <p:cNvSpPr/>
          <p:nvPr/>
        </p:nvSpPr>
        <p:spPr>
          <a:xfrm>
            <a:off x="5593097" y="4818947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394D66-EA43-4E10-9C26-9C671445357B}"/>
              </a:ext>
            </a:extLst>
          </p:cNvPr>
          <p:cNvSpPr/>
          <p:nvPr/>
        </p:nvSpPr>
        <p:spPr>
          <a:xfrm>
            <a:off x="5130213" y="5640766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pic>
        <p:nvPicPr>
          <p:cNvPr id="121" name="Picture 120" descr="A close up of a logo&#10;&#10;Description automatically generated">
            <a:extLst>
              <a:ext uri="{FF2B5EF4-FFF2-40B4-BE49-F238E27FC236}">
                <a16:creationId xmlns:a16="http://schemas.microsoft.com/office/drawing/2014/main" id="{8B8ABEEC-07D6-475B-8E99-3DEF984AE17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29342" r="7709" b="30009"/>
          <a:stretch/>
        </p:blipFill>
        <p:spPr>
          <a:xfrm>
            <a:off x="5079939" y="4803734"/>
            <a:ext cx="502204" cy="268413"/>
          </a:xfrm>
          <a:prstGeom prst="rect">
            <a:avLst/>
          </a:prstGeom>
        </p:spPr>
      </p:pic>
      <p:pic>
        <p:nvPicPr>
          <p:cNvPr id="123" name="Picture 122" descr="A picture containing food, glass&#10;&#10;Description automatically generated">
            <a:extLst>
              <a:ext uri="{FF2B5EF4-FFF2-40B4-BE49-F238E27FC236}">
                <a16:creationId xmlns:a16="http://schemas.microsoft.com/office/drawing/2014/main" id="{356E4011-1BC0-4184-A79A-E49850A38CF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7" b="23841"/>
          <a:stretch/>
        </p:blipFill>
        <p:spPr>
          <a:xfrm>
            <a:off x="5051728" y="5293446"/>
            <a:ext cx="453402" cy="252907"/>
          </a:xfrm>
          <a:prstGeom prst="rect">
            <a:avLst/>
          </a:prstGeom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83FEBD2-4739-44FB-ADFE-14A25C084F8A}"/>
              </a:ext>
            </a:extLst>
          </p:cNvPr>
          <p:cNvGrpSpPr/>
          <p:nvPr/>
        </p:nvGrpSpPr>
        <p:grpSpPr>
          <a:xfrm>
            <a:off x="7839947" y="6522870"/>
            <a:ext cx="2461891" cy="3376309"/>
            <a:chOff x="7839947" y="6522870"/>
            <a:chExt cx="2461891" cy="3376309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52DC711-596A-46E7-A1AC-FEBD2EFEE64C}"/>
                </a:ext>
              </a:extLst>
            </p:cNvPr>
            <p:cNvGrpSpPr/>
            <p:nvPr/>
          </p:nvGrpSpPr>
          <p:grpSpPr>
            <a:xfrm>
              <a:off x="7839947" y="6522870"/>
              <a:ext cx="2461891" cy="577453"/>
              <a:chOff x="1014579" y="2184085"/>
              <a:chExt cx="2461891" cy="577453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8B3AF72-0FD4-44A7-A235-85DFAD55A694}"/>
                  </a:ext>
                </a:extLst>
              </p:cNvPr>
              <p:cNvSpPr/>
              <p:nvPr/>
            </p:nvSpPr>
            <p:spPr>
              <a:xfrm>
                <a:off x="3159383" y="2272512"/>
                <a:ext cx="317087" cy="366461"/>
              </a:xfrm>
              <a:prstGeom prst="ellipse">
                <a:avLst/>
              </a:prstGeom>
              <a:solidFill>
                <a:srgbClr val="087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94D3A55-2E6F-40E3-B82E-7B730216749C}"/>
                  </a:ext>
                </a:extLst>
              </p:cNvPr>
              <p:cNvSpPr txBox="1"/>
              <p:nvPr/>
            </p:nvSpPr>
            <p:spPr>
              <a:xfrm>
                <a:off x="1391456" y="2276689"/>
                <a:ext cx="1923953" cy="374571"/>
              </a:xfrm>
              <a:prstGeom prst="roundRect">
                <a:avLst/>
              </a:prstGeom>
              <a:solidFill>
                <a:srgbClr val="08735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D" sz="1600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      3 Times Winners</a:t>
                </a: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063E26F-EECC-4162-B17C-C44F8BCD1C1F}"/>
                  </a:ext>
                </a:extLst>
              </p:cNvPr>
              <p:cNvSpPr/>
              <p:nvPr/>
            </p:nvSpPr>
            <p:spPr>
              <a:xfrm>
                <a:off x="1103402" y="2185538"/>
                <a:ext cx="576109" cy="5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81E45A1-8CC2-4A2B-9475-A70F5EB23649}"/>
                  </a:ext>
                </a:extLst>
              </p:cNvPr>
              <p:cNvSpPr/>
              <p:nvPr/>
            </p:nvSpPr>
            <p:spPr>
              <a:xfrm>
                <a:off x="1014579" y="2184085"/>
                <a:ext cx="576109" cy="5760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133" name="Graphic 132" descr="Trophy">
                <a:extLst>
                  <a:ext uri="{FF2B5EF4-FFF2-40B4-BE49-F238E27FC236}">
                    <a16:creationId xmlns:a16="http://schemas.microsoft.com/office/drawing/2014/main" id="{DDEED30E-02FE-465F-A196-16382522D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/>
              <a:stretch/>
            </p:blipFill>
            <p:spPr>
              <a:xfrm>
                <a:off x="1065127" y="2267474"/>
                <a:ext cx="443800" cy="443800"/>
              </a:xfrm>
              <a:prstGeom prst="rect">
                <a:avLst/>
              </a:prstGeom>
            </p:spPr>
          </p:pic>
        </p:grpSp>
        <p:sp>
          <p:nvSpPr>
            <p:cNvPr id="124" name="Rectangle: Diagonal Corners Rounded 123">
              <a:extLst>
                <a:ext uri="{FF2B5EF4-FFF2-40B4-BE49-F238E27FC236}">
                  <a16:creationId xmlns:a16="http://schemas.microsoft.com/office/drawing/2014/main" id="{68D58A56-7F49-4A88-A38F-A6A81A2D34BD}"/>
                </a:ext>
              </a:extLst>
            </p:cNvPr>
            <p:cNvSpPr/>
            <p:nvPr/>
          </p:nvSpPr>
          <p:spPr>
            <a:xfrm>
              <a:off x="8390513" y="7250387"/>
              <a:ext cx="1750264" cy="273143"/>
            </a:xfrm>
            <a:prstGeom prst="round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D" sz="1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TAI Tzu Ying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C2C5C27D-3C37-4676-817C-2415AFC9A66E}"/>
                </a:ext>
              </a:extLst>
            </p:cNvPr>
            <p:cNvSpPr/>
            <p:nvPr/>
          </p:nvSpPr>
          <p:spPr>
            <a:xfrm>
              <a:off x="8725793" y="7585706"/>
              <a:ext cx="1375704" cy="2681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ID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2017, 2018, 2020</a:t>
              </a:r>
            </a:p>
          </p:txBody>
        </p:sp>
        <p:sp>
          <p:nvSpPr>
            <p:cNvPr id="136" name="Rectangle: Diagonal Corners Rounded 135">
              <a:extLst>
                <a:ext uri="{FF2B5EF4-FFF2-40B4-BE49-F238E27FC236}">
                  <a16:creationId xmlns:a16="http://schemas.microsoft.com/office/drawing/2014/main" id="{04F5A92E-3950-4EFE-B01F-8D6143C5993B}"/>
                </a:ext>
              </a:extLst>
            </p:cNvPr>
            <p:cNvSpPr/>
            <p:nvPr/>
          </p:nvSpPr>
          <p:spPr>
            <a:xfrm>
              <a:off x="8390513" y="7917315"/>
              <a:ext cx="1750264" cy="259364"/>
            </a:xfrm>
            <a:prstGeom prst="round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D" sz="1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LEE Chong Wei</a:t>
              </a: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8C5B6204-9D6F-4F93-B582-78DDA5BF90B5}"/>
                </a:ext>
              </a:extLst>
            </p:cNvPr>
            <p:cNvSpPr/>
            <p:nvPr/>
          </p:nvSpPr>
          <p:spPr>
            <a:xfrm>
              <a:off x="8725793" y="8255917"/>
              <a:ext cx="1381655" cy="25936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ID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2011, 2014, 2017</a:t>
              </a:r>
            </a:p>
          </p:txBody>
        </p:sp>
        <p:sp>
          <p:nvSpPr>
            <p:cNvPr id="138" name="Rectangle: Diagonal Corners Rounded 137">
              <a:extLst>
                <a:ext uri="{FF2B5EF4-FFF2-40B4-BE49-F238E27FC236}">
                  <a16:creationId xmlns:a16="http://schemas.microsoft.com/office/drawing/2014/main" id="{C0C4C74D-4BA4-4FB1-811E-DCBB4A6F0770}"/>
                </a:ext>
              </a:extLst>
            </p:cNvPr>
            <p:cNvSpPr/>
            <p:nvPr/>
          </p:nvSpPr>
          <p:spPr>
            <a:xfrm>
              <a:off x="8390514" y="8602767"/>
              <a:ext cx="1750264" cy="266197"/>
            </a:xfrm>
            <a:prstGeom prst="round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D" sz="1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Wang/Yu </a:t>
              </a: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9A7DC193-753B-4EDA-ACB9-AC10BDD2C592}"/>
                </a:ext>
              </a:extLst>
            </p:cNvPr>
            <p:cNvSpPr/>
            <p:nvPr/>
          </p:nvSpPr>
          <p:spPr>
            <a:xfrm>
              <a:off x="8725793" y="8934649"/>
              <a:ext cx="1382862" cy="26619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ID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2011, 2013, 2011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378C7ACE-3034-41E2-8DA6-9FD703D6CB44}"/>
                </a:ext>
              </a:extLst>
            </p:cNvPr>
            <p:cNvSpPr/>
            <p:nvPr/>
          </p:nvSpPr>
          <p:spPr>
            <a:xfrm>
              <a:off x="7973651" y="7266888"/>
              <a:ext cx="388337" cy="266196"/>
            </a:xfrm>
            <a:prstGeom prst="roundRect">
              <a:avLst/>
            </a:prstGeom>
            <a:solidFill>
              <a:srgbClr val="08735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D" sz="1400" dirty="0">
                  <a:latin typeface="Berlin Sans FB" panose="020E0602020502020306" pitchFamily="34" charset="0"/>
                </a:rPr>
                <a:t>WS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A7DC5E6E-93AE-4273-A0E3-B2182A58DE37}"/>
                </a:ext>
              </a:extLst>
            </p:cNvPr>
            <p:cNvSpPr/>
            <p:nvPr/>
          </p:nvSpPr>
          <p:spPr>
            <a:xfrm>
              <a:off x="7973651" y="7904642"/>
              <a:ext cx="388337" cy="266196"/>
            </a:xfrm>
            <a:prstGeom prst="roundRect">
              <a:avLst/>
            </a:prstGeom>
            <a:solidFill>
              <a:srgbClr val="08735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D" sz="1400" dirty="0">
                  <a:latin typeface="Berlin Sans FB" panose="020E0602020502020306" pitchFamily="34" charset="0"/>
                </a:rPr>
                <a:t>MS</a:t>
              </a: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11F0B0FA-4AE8-464B-9867-B5496509216B}"/>
                </a:ext>
              </a:extLst>
            </p:cNvPr>
            <p:cNvSpPr/>
            <p:nvPr/>
          </p:nvSpPr>
          <p:spPr>
            <a:xfrm>
              <a:off x="7973651" y="8589410"/>
              <a:ext cx="388337" cy="266196"/>
            </a:xfrm>
            <a:prstGeom prst="roundRect">
              <a:avLst/>
            </a:prstGeom>
            <a:solidFill>
              <a:srgbClr val="08735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D" sz="1400" dirty="0">
                  <a:latin typeface="Berlin Sans FB" panose="020E0602020502020306" pitchFamily="34" charset="0"/>
                </a:rPr>
                <a:t>WD</a:t>
              </a:r>
            </a:p>
          </p:txBody>
        </p:sp>
        <p:sp>
          <p:nvSpPr>
            <p:cNvPr id="143" name="Rectangle: Diagonal Corners Rounded 142">
              <a:extLst>
                <a:ext uri="{FF2B5EF4-FFF2-40B4-BE49-F238E27FC236}">
                  <a16:creationId xmlns:a16="http://schemas.microsoft.com/office/drawing/2014/main" id="{75AD0C82-B3A6-4429-B858-F5B6BC281DFF}"/>
                </a:ext>
              </a:extLst>
            </p:cNvPr>
            <p:cNvSpPr/>
            <p:nvPr/>
          </p:nvSpPr>
          <p:spPr>
            <a:xfrm>
              <a:off x="8390513" y="9309434"/>
              <a:ext cx="1763380" cy="250150"/>
            </a:xfrm>
            <a:prstGeom prst="round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D" sz="1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Ahmad/</a:t>
              </a:r>
              <a:r>
                <a:rPr lang="en-ID" sz="1400" dirty="0" err="1">
                  <a:solidFill>
                    <a:schemeClr val="bg1"/>
                  </a:solidFill>
                  <a:latin typeface="Berlin Sans FB" panose="020E0602020502020306" pitchFamily="34" charset="0"/>
                </a:rPr>
                <a:t>Natsir</a:t>
              </a:r>
              <a:endParaRPr lang="en-ID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1F903B8-D221-4249-9D35-0890121E3BE4}"/>
                </a:ext>
              </a:extLst>
            </p:cNvPr>
            <p:cNvSpPr/>
            <p:nvPr/>
          </p:nvSpPr>
          <p:spPr>
            <a:xfrm>
              <a:off x="8725793" y="9632983"/>
              <a:ext cx="1418631" cy="26619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ID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2012, 2013, 2014</a:t>
              </a: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31BF374E-A984-41F8-A48A-C14438543442}"/>
                </a:ext>
              </a:extLst>
            </p:cNvPr>
            <p:cNvSpPr/>
            <p:nvPr/>
          </p:nvSpPr>
          <p:spPr>
            <a:xfrm>
              <a:off x="7973651" y="9304589"/>
              <a:ext cx="388337" cy="266196"/>
            </a:xfrm>
            <a:prstGeom prst="roundRect">
              <a:avLst/>
            </a:prstGeom>
            <a:solidFill>
              <a:srgbClr val="08735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D" sz="1400" dirty="0">
                  <a:latin typeface="Berlin Sans FB" panose="020E0602020502020306" pitchFamily="34" charset="0"/>
                </a:rPr>
                <a:t>XD</a:t>
              </a:r>
            </a:p>
          </p:txBody>
        </p:sp>
        <p:pic>
          <p:nvPicPr>
            <p:cNvPr id="146" name="Picture 145" descr="A picture containing umbrella&#10;&#10;Description automatically generated">
              <a:extLst>
                <a:ext uri="{FF2B5EF4-FFF2-40B4-BE49-F238E27FC236}">
                  <a16:creationId xmlns:a16="http://schemas.microsoft.com/office/drawing/2014/main" id="{58D5B5F3-DEF7-4AF7-B988-A544BF169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64" b="30941"/>
            <a:stretch/>
          </p:blipFill>
          <p:spPr>
            <a:xfrm>
              <a:off x="8347896" y="8602910"/>
              <a:ext cx="480799" cy="251091"/>
            </a:xfrm>
            <a:prstGeom prst="rect">
              <a:avLst/>
            </a:prstGeom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9A90C86-29D0-4168-AD3F-55E474DB9655}"/>
                </a:ext>
              </a:extLst>
            </p:cNvPr>
            <p:cNvGrpSpPr/>
            <p:nvPr/>
          </p:nvGrpSpPr>
          <p:grpSpPr>
            <a:xfrm>
              <a:off x="8347896" y="7296961"/>
              <a:ext cx="480799" cy="190268"/>
              <a:chOff x="4496637" y="1776632"/>
              <a:chExt cx="665351" cy="27216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33F86CC-E65A-4D1B-B480-54B2A7ACF2B8}"/>
                  </a:ext>
                </a:extLst>
              </p:cNvPr>
              <p:cNvSpPr/>
              <p:nvPr/>
            </p:nvSpPr>
            <p:spPr>
              <a:xfrm>
                <a:off x="4598814" y="1803029"/>
                <a:ext cx="145184" cy="168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149" name="Picture 14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E41DC73-8A0F-49EC-8F6C-36A7EEF82E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847" b="32326"/>
              <a:stretch/>
            </p:blipFill>
            <p:spPr>
              <a:xfrm>
                <a:off x="4496637" y="1776632"/>
                <a:ext cx="665351" cy="272165"/>
              </a:xfrm>
              <a:prstGeom prst="rect">
                <a:avLst/>
              </a:prstGeom>
            </p:spPr>
          </p:pic>
        </p:grpSp>
        <p:pic>
          <p:nvPicPr>
            <p:cNvPr id="150" name="Picture 149" descr="A picture containing umbrella&#10;&#10;Description automatically generated">
              <a:extLst>
                <a:ext uri="{FF2B5EF4-FFF2-40B4-BE49-F238E27FC236}">
                  <a16:creationId xmlns:a16="http://schemas.microsoft.com/office/drawing/2014/main" id="{11FAB8CE-10E5-4F3B-813D-D344C31EE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333" y="9193597"/>
              <a:ext cx="470736" cy="494471"/>
            </a:xfrm>
            <a:prstGeom prst="rect">
              <a:avLst/>
            </a:prstGeom>
          </p:spPr>
        </p:pic>
        <p:pic>
          <p:nvPicPr>
            <p:cNvPr id="151" name="Picture 150" descr="A drawing of a person&#10;&#10;Description automatically generated">
              <a:extLst>
                <a:ext uri="{FF2B5EF4-FFF2-40B4-BE49-F238E27FC236}">
                  <a16:creationId xmlns:a16="http://schemas.microsoft.com/office/drawing/2014/main" id="{7243631E-8832-4319-936B-812848384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3" t="26187" r="5511" b="23923"/>
            <a:stretch/>
          </p:blipFill>
          <p:spPr>
            <a:xfrm>
              <a:off x="8421732" y="7929508"/>
              <a:ext cx="388337" cy="247973"/>
            </a:xfrm>
            <a:prstGeom prst="rect">
              <a:avLst/>
            </a:prstGeom>
          </p:spPr>
        </p:pic>
      </p:grpSp>
      <p:graphicFrame>
        <p:nvGraphicFramePr>
          <p:cNvPr id="97" name="Chart 96">
            <a:extLst>
              <a:ext uri="{FF2B5EF4-FFF2-40B4-BE49-F238E27FC236}">
                <a16:creationId xmlns:a16="http://schemas.microsoft.com/office/drawing/2014/main" id="{97322518-446A-42AE-A66B-1418171D42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766201"/>
              </p:ext>
            </p:extLst>
          </p:nvPr>
        </p:nvGraphicFramePr>
        <p:xfrm>
          <a:off x="3055667" y="6925489"/>
          <a:ext cx="4591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B6EC1CF1-A4BC-43DE-BA24-E4EDB2F7E437}"/>
              </a:ext>
            </a:extLst>
          </p:cNvPr>
          <p:cNvSpPr txBox="1"/>
          <p:nvPr/>
        </p:nvSpPr>
        <p:spPr>
          <a:xfrm>
            <a:off x="61320" y="10424707"/>
            <a:ext cx="3970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MS: Men’s Singles 	WS: Women’s Singles</a:t>
            </a:r>
          </a:p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MD: Men’s Doubles	WD: Women’s Doubles	XD: Mixed Doubles</a:t>
            </a:r>
          </a:p>
        </p:txBody>
      </p:sp>
    </p:spTree>
    <p:extLst>
      <p:ext uri="{BB962C8B-B14F-4D97-AF65-F5344CB8AC3E}">
        <p14:creationId xmlns:p14="http://schemas.microsoft.com/office/powerpoint/2010/main" val="165943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67EC5694-A51A-40C8-8213-3AF698C6C5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58998839"/>
                  </p:ext>
                </p:extLst>
              </p:nvPr>
            </p:nvGraphicFramePr>
            <p:xfrm>
              <a:off x="614878" y="2605785"/>
              <a:ext cx="5696744" cy="330925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67EC5694-A51A-40C8-8213-3AF698C6C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878" y="2605785"/>
                <a:ext cx="5696744" cy="330925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D5C40BE-9057-4EB2-8989-3E43E842F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741177" y="5173813"/>
            <a:ext cx="632388" cy="3302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73C4AC-FBAC-433F-A324-20157A7F055F}"/>
              </a:ext>
            </a:extLst>
          </p:cNvPr>
          <p:cNvSpPr/>
          <p:nvPr/>
        </p:nvSpPr>
        <p:spPr>
          <a:xfrm>
            <a:off x="833477" y="5537123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23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195B34B-C4C2-43FC-B17E-965970B7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6139" r="12984" b="29304"/>
          <a:stretch/>
        </p:blipFill>
        <p:spPr>
          <a:xfrm>
            <a:off x="4849200" y="3879756"/>
            <a:ext cx="419604" cy="278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F1FF44-D139-4C47-BA26-45AAE23EF493}"/>
              </a:ext>
            </a:extLst>
          </p:cNvPr>
          <p:cNvGrpSpPr/>
          <p:nvPr/>
        </p:nvGrpSpPr>
        <p:grpSpPr>
          <a:xfrm>
            <a:off x="4994376" y="4805599"/>
            <a:ext cx="422210" cy="183601"/>
            <a:chOff x="4496637" y="1776632"/>
            <a:chExt cx="665351" cy="2721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BFB91E-23AA-40E8-908A-5AC711C1EA86}"/>
                </a:ext>
              </a:extLst>
            </p:cNvPr>
            <p:cNvSpPr/>
            <p:nvPr/>
          </p:nvSpPr>
          <p:spPr>
            <a:xfrm>
              <a:off x="4598814" y="1803029"/>
              <a:ext cx="145184" cy="168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F50B66B7-DB7D-4346-884E-33AAB560E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47" b="32326"/>
            <a:stretch/>
          </p:blipFill>
          <p:spPr>
            <a:xfrm>
              <a:off x="4496637" y="1776632"/>
              <a:ext cx="665351" cy="272165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2D3E740-3F86-4563-BEAF-4DFDEC46107B}"/>
              </a:ext>
            </a:extLst>
          </p:cNvPr>
          <p:cNvSpPr/>
          <p:nvPr/>
        </p:nvSpPr>
        <p:spPr>
          <a:xfrm>
            <a:off x="4286726" y="5608226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AF9F11-7B53-4315-B152-A8899EC578E0}"/>
              </a:ext>
            </a:extLst>
          </p:cNvPr>
          <p:cNvSpPr/>
          <p:nvPr/>
        </p:nvSpPr>
        <p:spPr>
          <a:xfrm>
            <a:off x="4891333" y="4151053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7</a:t>
            </a:r>
          </a:p>
        </p:txBody>
      </p:sp>
      <p:pic>
        <p:nvPicPr>
          <p:cNvPr id="14" name="Picture 13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A7FCA3B-2347-4C16-8D13-00A1C30AA4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b="27829"/>
          <a:stretch/>
        </p:blipFill>
        <p:spPr>
          <a:xfrm>
            <a:off x="3195792" y="5370874"/>
            <a:ext cx="439306" cy="214797"/>
          </a:xfrm>
          <a:prstGeom prst="rect">
            <a:avLst/>
          </a:prstGeom>
        </p:spPr>
      </p:pic>
      <p:pic>
        <p:nvPicPr>
          <p:cNvPr id="15" name="Picture 14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4F9E6243-583E-43FF-ADF1-91A2ABEBDE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1" b="32438"/>
          <a:stretch/>
        </p:blipFill>
        <p:spPr>
          <a:xfrm>
            <a:off x="3202602" y="3886601"/>
            <a:ext cx="573467" cy="261865"/>
          </a:xfrm>
          <a:prstGeom prst="rect">
            <a:avLst/>
          </a:prstGeom>
        </p:spPr>
      </p:pic>
      <p:pic>
        <p:nvPicPr>
          <p:cNvPr id="16" name="Picture 15" descr="A drawing of a person&#10;&#10;Description automatically generated">
            <a:extLst>
              <a:ext uri="{FF2B5EF4-FFF2-40B4-BE49-F238E27FC236}">
                <a16:creationId xmlns:a16="http://schemas.microsoft.com/office/drawing/2014/main" id="{A58D39E7-8EB1-4C41-BECE-26B37D6042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26187" r="5511" b="23923"/>
          <a:stretch/>
        </p:blipFill>
        <p:spPr>
          <a:xfrm>
            <a:off x="4274230" y="5384316"/>
            <a:ext cx="351130" cy="2242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E5425B-6D11-41B3-9A31-E17DC6A9C2B0}"/>
              </a:ext>
            </a:extLst>
          </p:cNvPr>
          <p:cNvSpPr/>
          <p:nvPr/>
        </p:nvSpPr>
        <p:spPr>
          <a:xfrm>
            <a:off x="5059198" y="5036997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DA4249-601D-4607-A4AD-E07F9D73B139}"/>
              </a:ext>
            </a:extLst>
          </p:cNvPr>
          <p:cNvSpPr/>
          <p:nvPr/>
        </p:nvSpPr>
        <p:spPr>
          <a:xfrm>
            <a:off x="3321779" y="5608226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288AE0-60F1-4751-9F8C-B441E1AC2214}"/>
              </a:ext>
            </a:extLst>
          </p:cNvPr>
          <p:cNvSpPr/>
          <p:nvPr/>
        </p:nvSpPr>
        <p:spPr>
          <a:xfrm>
            <a:off x="3336823" y="4151053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C8341F-0B8A-4312-8B91-D2D8A52108AE}"/>
              </a:ext>
            </a:extLst>
          </p:cNvPr>
          <p:cNvSpPr/>
          <p:nvPr/>
        </p:nvSpPr>
        <p:spPr>
          <a:xfrm>
            <a:off x="5072565" y="5608226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68BE5CE-5015-4A5E-AB7E-905D82158A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29342" r="7709" b="30009"/>
          <a:stretch/>
        </p:blipFill>
        <p:spPr>
          <a:xfrm>
            <a:off x="5030605" y="5404231"/>
            <a:ext cx="320863" cy="171492"/>
          </a:xfrm>
          <a:prstGeom prst="rect">
            <a:avLst/>
          </a:prstGeom>
        </p:spPr>
      </p:pic>
      <p:pic>
        <p:nvPicPr>
          <p:cNvPr id="23" name="Picture 2" descr="english flag grunge brush background">
            <a:extLst>
              <a:ext uri="{FF2B5EF4-FFF2-40B4-BE49-F238E27FC236}">
                <a16:creationId xmlns:a16="http://schemas.microsoft.com/office/drawing/2014/main" id="{17F181DB-514A-4885-B600-2D3342E0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1" b="12901"/>
          <a:stretch/>
        </p:blipFill>
        <p:spPr bwMode="auto">
          <a:xfrm>
            <a:off x="5648786" y="5361015"/>
            <a:ext cx="320863" cy="2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FED7AC6-B029-45C5-8281-AB536F5F0EA1}"/>
              </a:ext>
            </a:extLst>
          </p:cNvPr>
          <p:cNvSpPr/>
          <p:nvPr/>
        </p:nvSpPr>
        <p:spPr>
          <a:xfrm>
            <a:off x="5694358" y="5608226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913B2F-43E6-4B5B-81D7-401E4B9FC425}"/>
              </a:ext>
            </a:extLst>
          </p:cNvPr>
          <p:cNvSpPr/>
          <p:nvPr/>
        </p:nvSpPr>
        <p:spPr>
          <a:xfrm>
            <a:off x="5879445" y="5036997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823DE7-C8D6-4DEC-ADDB-AB05FD26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31687" r="9169" b="34882"/>
          <a:stretch/>
        </p:blipFill>
        <p:spPr bwMode="auto">
          <a:xfrm>
            <a:off x="5861060" y="4818241"/>
            <a:ext cx="323040" cy="1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02A2FC1-BCA9-4B31-BA9A-57E1D8840B57}"/>
              </a:ext>
            </a:extLst>
          </p:cNvPr>
          <p:cNvGrpSpPr/>
          <p:nvPr/>
        </p:nvGrpSpPr>
        <p:grpSpPr>
          <a:xfrm>
            <a:off x="614878" y="1977803"/>
            <a:ext cx="3500271" cy="577453"/>
            <a:chOff x="1014579" y="2184085"/>
            <a:chExt cx="3500271" cy="5774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A82D04-F259-458D-B69E-82190F79EBE9}"/>
                </a:ext>
              </a:extLst>
            </p:cNvPr>
            <p:cNvSpPr/>
            <p:nvPr/>
          </p:nvSpPr>
          <p:spPr>
            <a:xfrm>
              <a:off x="4197763" y="2280912"/>
              <a:ext cx="317087" cy="37457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1017B-EF28-4B1E-8EC6-87F3D1A9D803}"/>
                </a:ext>
              </a:extLst>
            </p:cNvPr>
            <p:cNvSpPr txBox="1"/>
            <p:nvPr/>
          </p:nvSpPr>
          <p:spPr>
            <a:xfrm>
              <a:off x="1391456" y="2276689"/>
              <a:ext cx="3039934" cy="374571"/>
            </a:xfrm>
            <a:prstGeom prst="roundRect">
              <a:avLst/>
            </a:prstGeom>
            <a:solidFill>
              <a:srgbClr val="800000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Winning Country Composition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DB92FF-AF7D-4220-8F9D-F79330589629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76C03B-1FA6-426A-9157-F1C9CA9B8534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2" name="Graphic 31" descr="Medal">
              <a:extLst>
                <a:ext uri="{FF2B5EF4-FFF2-40B4-BE49-F238E27FC236}">
                  <a16:creationId xmlns:a16="http://schemas.microsoft.com/office/drawing/2014/main" id="{78D40348-E2AC-4CE3-9198-7AF8D2C3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3814" y="2257073"/>
              <a:ext cx="477638" cy="477638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ACF36F5-3B7C-461A-8B18-1BCCE465D22D}"/>
              </a:ext>
            </a:extLst>
          </p:cNvPr>
          <p:cNvSpPr/>
          <p:nvPr/>
        </p:nvSpPr>
        <p:spPr>
          <a:xfrm>
            <a:off x="-285447" y="430798"/>
            <a:ext cx="10029370" cy="915049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4113" algn="l"/>
              </a:tabLst>
            </a:pPr>
            <a:r>
              <a:rPr lang="en-ID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              </a:t>
            </a:r>
            <a:r>
              <a:rPr lang="en-ID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BWF World Tour/World </a:t>
            </a:r>
            <a:r>
              <a:rPr lang="en-ID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Superseries</a:t>
            </a:r>
            <a:r>
              <a:rPr lang="en-ID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Finals</a:t>
            </a:r>
            <a:endParaRPr lang="en-ID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E77F379-D773-4598-AF85-037305811586}"/>
              </a:ext>
            </a:extLst>
          </p:cNvPr>
          <p:cNvSpPr/>
          <p:nvPr/>
        </p:nvSpPr>
        <p:spPr>
          <a:xfrm>
            <a:off x="-813610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558A43-696B-4881-8C5A-AB748D41FF58}"/>
              </a:ext>
            </a:extLst>
          </p:cNvPr>
          <p:cNvSpPr/>
          <p:nvPr/>
        </p:nvSpPr>
        <p:spPr>
          <a:xfrm>
            <a:off x="-917304" y="-309851"/>
            <a:ext cx="2432764" cy="221647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4A532-345B-45EA-9C02-370C3445F3F0}"/>
              </a:ext>
            </a:extLst>
          </p:cNvPr>
          <p:cNvSpPr/>
          <p:nvPr/>
        </p:nvSpPr>
        <p:spPr>
          <a:xfrm>
            <a:off x="9162229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F27C3B-898B-46DB-9F77-19016F8FDDB5}"/>
              </a:ext>
            </a:extLst>
          </p:cNvPr>
          <p:cNvSpPr/>
          <p:nvPr/>
        </p:nvSpPr>
        <p:spPr>
          <a:xfrm>
            <a:off x="9268085" y="-309851"/>
            <a:ext cx="2432764" cy="221647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AFECC4-A8CB-4811-A3FD-5699EBBADC00}"/>
              </a:ext>
            </a:extLst>
          </p:cNvPr>
          <p:cNvGrpSpPr/>
          <p:nvPr/>
        </p:nvGrpSpPr>
        <p:grpSpPr>
          <a:xfrm>
            <a:off x="251825" y="6509126"/>
            <a:ext cx="3268046" cy="577453"/>
            <a:chOff x="575074" y="6793570"/>
            <a:chExt cx="3268046" cy="577453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23B86E-99E2-4DDE-8575-9CE1DD3F57BD}"/>
                </a:ext>
              </a:extLst>
            </p:cNvPr>
            <p:cNvSpPr/>
            <p:nvPr/>
          </p:nvSpPr>
          <p:spPr>
            <a:xfrm>
              <a:off x="3526033" y="6882777"/>
              <a:ext cx="317087" cy="37457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B23DB5-903C-4CEB-A513-235614565AD4}"/>
                </a:ext>
              </a:extLst>
            </p:cNvPr>
            <p:cNvSpPr txBox="1"/>
            <p:nvPr/>
          </p:nvSpPr>
          <p:spPr>
            <a:xfrm>
              <a:off x="951951" y="6886174"/>
              <a:ext cx="2749946" cy="374571"/>
            </a:xfrm>
            <a:prstGeom prst="roundRect">
              <a:avLst/>
            </a:prstGeom>
            <a:solidFill>
              <a:srgbClr val="800000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Avg. Total Rallies at Finals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1DEBDC-FBF2-4B34-9C17-86CB0037476C}"/>
                </a:ext>
              </a:extLst>
            </p:cNvPr>
            <p:cNvSpPr/>
            <p:nvPr/>
          </p:nvSpPr>
          <p:spPr>
            <a:xfrm>
              <a:off x="663897" y="6795023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0F10CD7-E07B-4CF0-801A-2FD7B98A2E8F}"/>
                </a:ext>
              </a:extLst>
            </p:cNvPr>
            <p:cNvSpPr/>
            <p:nvPr/>
          </p:nvSpPr>
          <p:spPr>
            <a:xfrm>
              <a:off x="575074" y="6793570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2336BD-892F-455E-ABC2-84079CA9F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364" y="6843277"/>
              <a:ext cx="417925" cy="41792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23F215-909F-4285-9A48-0222FEC3519E}"/>
              </a:ext>
            </a:extLst>
          </p:cNvPr>
          <p:cNvGrpSpPr/>
          <p:nvPr/>
        </p:nvGrpSpPr>
        <p:grpSpPr>
          <a:xfrm>
            <a:off x="3895942" y="6478929"/>
            <a:ext cx="3591874" cy="577453"/>
            <a:chOff x="1014579" y="2184085"/>
            <a:chExt cx="3443121" cy="57745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352C0AA-6A04-404E-85F2-F4F6E00B2DF8}"/>
                </a:ext>
              </a:extLst>
            </p:cNvPr>
            <p:cNvSpPr/>
            <p:nvPr/>
          </p:nvSpPr>
          <p:spPr>
            <a:xfrm>
              <a:off x="4140613" y="2274562"/>
              <a:ext cx="317087" cy="37457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F82EB0-0141-4F8B-B17E-EC6A6439650B}"/>
                </a:ext>
              </a:extLst>
            </p:cNvPr>
            <p:cNvSpPr txBox="1"/>
            <p:nvPr/>
          </p:nvSpPr>
          <p:spPr>
            <a:xfrm>
              <a:off x="1391456" y="2276689"/>
              <a:ext cx="2968464" cy="374571"/>
            </a:xfrm>
            <a:prstGeom prst="roundRect">
              <a:avLst/>
            </a:prstGeom>
            <a:solidFill>
              <a:srgbClr val="800000"/>
            </a:solidFill>
          </p:spPr>
          <p:txBody>
            <a:bodyPr wrap="square" rIns="0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 Duration Span at Finals (mins)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27A1269-C9CF-40BF-BA7F-8C8A156CDCC7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0BAFA7A-8D0D-4664-8C75-09AF1FA170FB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1" name="Graphic 50" descr="Hourglass">
              <a:extLst>
                <a:ext uri="{FF2B5EF4-FFF2-40B4-BE49-F238E27FC236}">
                  <a16:creationId xmlns:a16="http://schemas.microsoft.com/office/drawing/2014/main" id="{94ACB282-166B-4541-BFAA-B2D7A8B9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90527" y="2242074"/>
              <a:ext cx="443800" cy="4438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0BF9C1-A6A2-4975-A9A8-71B464CD0758}"/>
              </a:ext>
            </a:extLst>
          </p:cNvPr>
          <p:cNvGrpSpPr/>
          <p:nvPr/>
        </p:nvGrpSpPr>
        <p:grpSpPr>
          <a:xfrm>
            <a:off x="6429219" y="1985656"/>
            <a:ext cx="3949392" cy="577453"/>
            <a:chOff x="1014579" y="2184085"/>
            <a:chExt cx="3500271" cy="57745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E321CB0-BEDA-4D73-A67D-8B9217E9FAC8}"/>
                </a:ext>
              </a:extLst>
            </p:cNvPr>
            <p:cNvSpPr/>
            <p:nvPr/>
          </p:nvSpPr>
          <p:spPr>
            <a:xfrm>
              <a:off x="4197763" y="2274562"/>
              <a:ext cx="317087" cy="37457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47AF2-E7B5-4DAB-9CC0-9F9AC742CA19}"/>
                </a:ext>
              </a:extLst>
            </p:cNvPr>
            <p:cNvSpPr txBox="1"/>
            <p:nvPr/>
          </p:nvSpPr>
          <p:spPr>
            <a:xfrm>
              <a:off x="1391456" y="2276689"/>
              <a:ext cx="3039934" cy="374571"/>
            </a:xfrm>
            <a:prstGeom prst="roundRect">
              <a:avLst/>
            </a:prstGeom>
            <a:solidFill>
              <a:srgbClr val="800000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 Additional Trivia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5D86A8C-35BA-4373-95AD-327CDF244C61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3CF380-A5DA-4E23-8C61-1692F218321F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7" name="Graphic 56" descr="Table">
              <a:extLst>
                <a:ext uri="{FF2B5EF4-FFF2-40B4-BE49-F238E27FC236}">
                  <a16:creationId xmlns:a16="http://schemas.microsoft.com/office/drawing/2014/main" id="{B8CA9CCC-5E2E-43A4-95F6-6EFC41CDA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063814" y="2257073"/>
              <a:ext cx="477638" cy="47763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2CFFE3-7591-4FFD-BF0C-0F5B0C012DED}"/>
              </a:ext>
            </a:extLst>
          </p:cNvPr>
          <p:cNvGrpSpPr/>
          <p:nvPr/>
        </p:nvGrpSpPr>
        <p:grpSpPr>
          <a:xfrm>
            <a:off x="7839947" y="6522870"/>
            <a:ext cx="2420079" cy="577453"/>
            <a:chOff x="1014579" y="2184085"/>
            <a:chExt cx="2420079" cy="57745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CB8102F-1D6D-4426-AD7F-6A1AB3061495}"/>
                </a:ext>
              </a:extLst>
            </p:cNvPr>
            <p:cNvSpPr/>
            <p:nvPr/>
          </p:nvSpPr>
          <p:spPr>
            <a:xfrm>
              <a:off x="3117571" y="2278185"/>
              <a:ext cx="317087" cy="36646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853621-FE90-4D62-B34C-2DD39790C76F}"/>
                </a:ext>
              </a:extLst>
            </p:cNvPr>
            <p:cNvSpPr txBox="1"/>
            <p:nvPr/>
          </p:nvSpPr>
          <p:spPr>
            <a:xfrm>
              <a:off x="1391456" y="2276689"/>
              <a:ext cx="1923953" cy="374571"/>
            </a:xfrm>
            <a:prstGeom prst="roundRect">
              <a:avLst/>
            </a:prstGeom>
            <a:solidFill>
              <a:srgbClr val="800000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      3 Times Winners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55772B-2FAF-476E-89B3-F96055B7CD18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158A5C5-010F-43DC-AD15-4E82ADA13100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3" name="Graphic 62" descr="Trophy">
              <a:extLst>
                <a:ext uri="{FF2B5EF4-FFF2-40B4-BE49-F238E27FC236}">
                  <a16:creationId xmlns:a16="http://schemas.microsoft.com/office/drawing/2014/main" id="{BEBA4A44-DA93-4144-934C-4153ED3E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090527" y="2242074"/>
              <a:ext cx="443800" cy="443800"/>
            </a:xfrm>
            <a:prstGeom prst="rect">
              <a:avLst/>
            </a:prstGeom>
          </p:spPr>
        </p:pic>
      </p:grp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F3F9049D-2FCB-4788-8CB8-81C65EF0A5D2}"/>
              </a:ext>
            </a:extLst>
          </p:cNvPr>
          <p:cNvSpPr/>
          <p:nvPr/>
        </p:nvSpPr>
        <p:spPr>
          <a:xfrm>
            <a:off x="8390513" y="7250387"/>
            <a:ext cx="1750264" cy="27314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Ahsan/</a:t>
            </a:r>
            <a:r>
              <a:rPr lang="en-ID" sz="1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Setiawan</a:t>
            </a:r>
            <a:endParaRPr lang="en-ID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C2A7122-BC4C-4BDD-BCFD-B29ADB4399E1}"/>
              </a:ext>
            </a:extLst>
          </p:cNvPr>
          <p:cNvSpPr/>
          <p:nvPr/>
        </p:nvSpPr>
        <p:spPr>
          <a:xfrm>
            <a:off x="8725793" y="7585706"/>
            <a:ext cx="1375704" cy="2681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2013, 2015, 2019</a:t>
            </a:r>
          </a:p>
        </p:txBody>
      </p:sp>
      <p:sp>
        <p:nvSpPr>
          <p:cNvPr id="66" name="Rectangle: Diagonal Corners Rounded 65">
            <a:extLst>
              <a:ext uri="{FF2B5EF4-FFF2-40B4-BE49-F238E27FC236}">
                <a16:creationId xmlns:a16="http://schemas.microsoft.com/office/drawing/2014/main" id="{19C67993-1DD4-4586-A6A1-E3FFB81A3819}"/>
              </a:ext>
            </a:extLst>
          </p:cNvPr>
          <p:cNvSpPr/>
          <p:nvPr/>
        </p:nvSpPr>
        <p:spPr>
          <a:xfrm>
            <a:off x="8390513" y="7917315"/>
            <a:ext cx="1750264" cy="259364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Boe</a:t>
            </a:r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/</a:t>
            </a:r>
            <a:r>
              <a:rPr lang="en-ID" sz="1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Mogensen</a:t>
            </a:r>
            <a:endParaRPr lang="en-ID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C811FAA-4311-4218-9D8C-C2A02AA2F10A}"/>
              </a:ext>
            </a:extLst>
          </p:cNvPr>
          <p:cNvSpPr/>
          <p:nvPr/>
        </p:nvSpPr>
        <p:spPr>
          <a:xfrm>
            <a:off x="8725793" y="8255917"/>
            <a:ext cx="1381655" cy="2593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2011, 2012, 2013</a:t>
            </a:r>
          </a:p>
        </p:txBody>
      </p:sp>
      <p:sp>
        <p:nvSpPr>
          <p:cNvPr id="68" name="Rectangle: Diagonal Corners Rounded 67">
            <a:extLst>
              <a:ext uri="{FF2B5EF4-FFF2-40B4-BE49-F238E27FC236}">
                <a16:creationId xmlns:a16="http://schemas.microsoft.com/office/drawing/2014/main" id="{8883981B-E3B9-4376-BDC9-16870FA669C7}"/>
              </a:ext>
            </a:extLst>
          </p:cNvPr>
          <p:cNvSpPr/>
          <p:nvPr/>
        </p:nvSpPr>
        <p:spPr>
          <a:xfrm>
            <a:off x="8390514" y="8602767"/>
            <a:ext cx="1750264" cy="266197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Wang/Yu 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4574411-740E-4A2E-81DB-0EE39ABB1773}"/>
              </a:ext>
            </a:extLst>
          </p:cNvPr>
          <p:cNvSpPr/>
          <p:nvPr/>
        </p:nvSpPr>
        <p:spPr>
          <a:xfrm>
            <a:off x="8725793" y="8934649"/>
            <a:ext cx="1382862" cy="2661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2011, 2012, 2013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493733-716C-4E33-889D-0D9CA981C577}"/>
              </a:ext>
            </a:extLst>
          </p:cNvPr>
          <p:cNvSpPr/>
          <p:nvPr/>
        </p:nvSpPr>
        <p:spPr>
          <a:xfrm>
            <a:off x="7973651" y="7266888"/>
            <a:ext cx="388337" cy="266196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latin typeface="Berlin Sans FB" panose="020E0602020502020306" pitchFamily="34" charset="0"/>
              </a:rPr>
              <a:t>MD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D6D3651-9F6E-42A0-BE19-F7F7983E1B81}"/>
              </a:ext>
            </a:extLst>
          </p:cNvPr>
          <p:cNvSpPr/>
          <p:nvPr/>
        </p:nvSpPr>
        <p:spPr>
          <a:xfrm>
            <a:off x="7973651" y="7904642"/>
            <a:ext cx="388337" cy="266196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latin typeface="Berlin Sans FB" panose="020E0602020502020306" pitchFamily="34" charset="0"/>
              </a:rPr>
              <a:t>MD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C5489E2-B294-4F97-997D-6C488F55F6CA}"/>
              </a:ext>
            </a:extLst>
          </p:cNvPr>
          <p:cNvSpPr/>
          <p:nvPr/>
        </p:nvSpPr>
        <p:spPr>
          <a:xfrm>
            <a:off x="7973651" y="8589410"/>
            <a:ext cx="388337" cy="266196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latin typeface="Berlin Sans FB" panose="020E0602020502020306" pitchFamily="34" charset="0"/>
              </a:rPr>
              <a:t>WD</a:t>
            </a:r>
          </a:p>
        </p:txBody>
      </p:sp>
      <p:sp>
        <p:nvSpPr>
          <p:cNvPr id="73" name="Rectangle: Diagonal Corners Rounded 72">
            <a:extLst>
              <a:ext uri="{FF2B5EF4-FFF2-40B4-BE49-F238E27FC236}">
                <a16:creationId xmlns:a16="http://schemas.microsoft.com/office/drawing/2014/main" id="{4816F5FB-6069-4707-9101-0BAEC039837A}"/>
              </a:ext>
            </a:extLst>
          </p:cNvPr>
          <p:cNvSpPr/>
          <p:nvPr/>
        </p:nvSpPr>
        <p:spPr>
          <a:xfrm>
            <a:off x="8390513" y="9309434"/>
            <a:ext cx="1763380" cy="250150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Zhang/Zhao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B0E7FCA-9A0E-43A6-A8AB-668C058CA3A2}"/>
              </a:ext>
            </a:extLst>
          </p:cNvPr>
          <p:cNvSpPr/>
          <p:nvPr/>
        </p:nvSpPr>
        <p:spPr>
          <a:xfrm>
            <a:off x="8725793" y="9632983"/>
            <a:ext cx="1418631" cy="2661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2010, 2011, 2013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C12D5CC-13A1-427C-91AD-C258D85911E8}"/>
              </a:ext>
            </a:extLst>
          </p:cNvPr>
          <p:cNvSpPr/>
          <p:nvPr/>
        </p:nvSpPr>
        <p:spPr>
          <a:xfrm>
            <a:off x="7973651" y="9304589"/>
            <a:ext cx="388337" cy="266196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latin typeface="Berlin Sans FB" panose="020E0602020502020306" pitchFamily="34" charset="0"/>
              </a:rPr>
              <a:t>XD</a:t>
            </a:r>
          </a:p>
        </p:txBody>
      </p:sp>
      <p:pic>
        <p:nvPicPr>
          <p:cNvPr id="76" name="Picture 7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44F33324-6E1A-4DC2-A930-DE0B48334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8347896" y="8602910"/>
            <a:ext cx="480799" cy="251091"/>
          </a:xfrm>
          <a:prstGeom prst="rect">
            <a:avLst/>
          </a:prstGeom>
        </p:spPr>
      </p:pic>
      <p:pic>
        <p:nvPicPr>
          <p:cNvPr id="80" name="Picture 79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EE6EAAC-F9A7-4C49-891D-344FDACC2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96" y="7127865"/>
            <a:ext cx="470736" cy="494471"/>
          </a:xfrm>
          <a:prstGeom prst="rect">
            <a:avLst/>
          </a:prstGeom>
        </p:spPr>
      </p:pic>
      <p:pic>
        <p:nvPicPr>
          <p:cNvPr id="82" name="Picture 8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1D57E56-39B1-4CD7-A68A-1CA03B5B06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8360596" y="9288710"/>
            <a:ext cx="480799" cy="251091"/>
          </a:xfrm>
          <a:prstGeom prst="rect">
            <a:avLst/>
          </a:prstGeom>
        </p:spPr>
      </p:pic>
      <p:pic>
        <p:nvPicPr>
          <p:cNvPr id="83" name="Picture 82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9610CF4B-55AB-4FD4-95A7-4602EC72EE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1" b="32438"/>
          <a:stretch/>
        </p:blipFill>
        <p:spPr>
          <a:xfrm>
            <a:off x="8347897" y="7941329"/>
            <a:ext cx="508952" cy="23240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680B3322-84CC-4097-ACD8-4AFAA920482D}"/>
              </a:ext>
            </a:extLst>
          </p:cNvPr>
          <p:cNvSpPr/>
          <p:nvPr/>
        </p:nvSpPr>
        <p:spPr>
          <a:xfrm>
            <a:off x="-304799" y="10445254"/>
            <a:ext cx="11108768" cy="359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050" dirty="0">
                <a:latin typeface="Berlin Sans FB" panose="020E0602020502020306" pitchFamily="34" charset="0"/>
              </a:rPr>
              <a:t>Tournaments are from 2010 until All England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C5130-3343-468B-B64A-E27E98218DB8}"/>
              </a:ext>
            </a:extLst>
          </p:cNvPr>
          <p:cNvSpPr txBox="1"/>
          <p:nvPr/>
        </p:nvSpPr>
        <p:spPr>
          <a:xfrm>
            <a:off x="4859952" y="10424707"/>
            <a:ext cx="21627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BWF World Tour: 2018-2019</a:t>
            </a:r>
          </a:p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World </a:t>
            </a:r>
            <a:r>
              <a:rPr lang="en-ID" sz="105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Superseries</a:t>
            </a:r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 Finals: 2010-2017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6F1B814E-941E-4A43-8016-14FE3033C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237563"/>
              </p:ext>
            </p:extLst>
          </p:nvPr>
        </p:nvGraphicFramePr>
        <p:xfrm>
          <a:off x="433675" y="7183986"/>
          <a:ext cx="3080048" cy="228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pic>
        <p:nvPicPr>
          <p:cNvPr id="93" name="Picture 92">
            <a:extLst>
              <a:ext uri="{FF2B5EF4-FFF2-40B4-BE49-F238E27FC236}">
                <a16:creationId xmlns:a16="http://schemas.microsoft.com/office/drawing/2014/main" id="{0C209059-4431-4F55-8F8E-B44E1CAD252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" t="27934" r="3323" b="27823"/>
          <a:stretch/>
        </p:blipFill>
        <p:spPr>
          <a:xfrm>
            <a:off x="6534160" y="3589558"/>
            <a:ext cx="1064411" cy="51437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C123BEE-F65A-4823-B6F1-BDC59C37FB58}"/>
              </a:ext>
            </a:extLst>
          </p:cNvPr>
          <p:cNvSpPr txBox="1"/>
          <p:nvPr/>
        </p:nvSpPr>
        <p:spPr>
          <a:xfrm>
            <a:off x="7661526" y="3385079"/>
            <a:ext cx="875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26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E187A4-6761-4015-BB51-B841BECE41B9}"/>
              </a:ext>
            </a:extLst>
          </p:cNvPr>
          <p:cNvSpPr txBox="1"/>
          <p:nvPr/>
        </p:nvSpPr>
        <p:spPr>
          <a:xfrm>
            <a:off x="8479989" y="3554357"/>
            <a:ext cx="162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% final matches </a:t>
            </a:r>
          </a:p>
          <a:p>
            <a:r>
              <a:rPr lang="en-ID" sz="16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went rubber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5D517C-25F8-42FD-A63B-E1F8703D0349}"/>
              </a:ext>
            </a:extLst>
          </p:cNvPr>
          <p:cNvSpPr txBox="1"/>
          <p:nvPr/>
        </p:nvSpPr>
        <p:spPr>
          <a:xfrm>
            <a:off x="7684770" y="4240536"/>
            <a:ext cx="82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rgbClr val="087353"/>
                </a:solidFill>
                <a:latin typeface="Berlin Sans FB" panose="020E0602020502020306" pitchFamily="34" charset="0"/>
              </a:rPr>
              <a:t>38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7C377C-77EC-49A3-94A5-49D28762AC35}"/>
              </a:ext>
            </a:extLst>
          </p:cNvPr>
          <p:cNvSpPr txBox="1"/>
          <p:nvPr/>
        </p:nvSpPr>
        <p:spPr>
          <a:xfrm>
            <a:off x="8479989" y="4409814"/>
            <a:ext cx="208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rgbClr val="087353"/>
                </a:solidFill>
                <a:latin typeface="Berlin Sans FB" panose="020E0602020502020306" pitchFamily="34" charset="0"/>
              </a:rPr>
              <a:t>% titles won</a:t>
            </a:r>
          </a:p>
          <a:p>
            <a:r>
              <a:rPr lang="en-ID" sz="1600" dirty="0">
                <a:solidFill>
                  <a:srgbClr val="087353"/>
                </a:solidFill>
                <a:latin typeface="Berlin Sans FB" panose="020E0602020502020306" pitchFamily="34" charset="0"/>
              </a:rPr>
              <a:t>by World #1</a:t>
            </a:r>
          </a:p>
        </p:txBody>
      </p:sp>
      <p:pic>
        <p:nvPicPr>
          <p:cNvPr id="98" name="Graphic 97" descr="Trophy">
            <a:extLst>
              <a:ext uri="{FF2B5EF4-FFF2-40B4-BE49-F238E27FC236}">
                <a16:creationId xmlns:a16="http://schemas.microsoft.com/office/drawing/2014/main" id="{A09552D9-531C-45FF-BF43-1918D56DFD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679965" y="4315801"/>
            <a:ext cx="772801" cy="772801"/>
          </a:xfrm>
          <a:prstGeom prst="rect">
            <a:avLst/>
          </a:prstGeom>
        </p:spPr>
      </p:pic>
      <p:pic>
        <p:nvPicPr>
          <p:cNvPr id="99" name="Graphic 98" descr="Globe">
            <a:extLst>
              <a:ext uri="{FF2B5EF4-FFF2-40B4-BE49-F238E27FC236}">
                <a16:creationId xmlns:a16="http://schemas.microsoft.com/office/drawing/2014/main" id="{165C2216-25C0-43C6-8A28-0C024AB582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728396" y="2739566"/>
            <a:ext cx="675938" cy="67593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417CCDB9-F29A-4830-8706-E377A3749FEF}"/>
              </a:ext>
            </a:extLst>
          </p:cNvPr>
          <p:cNvSpPr txBox="1"/>
          <p:nvPr/>
        </p:nvSpPr>
        <p:spPr>
          <a:xfrm>
            <a:off x="7742478" y="2615870"/>
            <a:ext cx="713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rgbClr val="DB3838"/>
                </a:solidFill>
                <a:latin typeface="Berlin Sans FB" panose="020E0602020502020306" pitchFamily="34" charset="0"/>
              </a:rPr>
              <a:t>21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E7D1D73-D619-4CCC-B381-D01AD1979C61}"/>
              </a:ext>
            </a:extLst>
          </p:cNvPr>
          <p:cNvSpPr txBox="1"/>
          <p:nvPr/>
        </p:nvSpPr>
        <p:spPr>
          <a:xfrm>
            <a:off x="8479989" y="2785148"/>
            <a:ext cx="1944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rgbClr val="DB3838"/>
                </a:solidFill>
                <a:latin typeface="Berlin Sans FB" panose="020E0602020502020306" pitchFamily="34" charset="0"/>
              </a:rPr>
              <a:t>Participating</a:t>
            </a:r>
          </a:p>
          <a:p>
            <a:r>
              <a:rPr lang="en-ID" sz="1600" dirty="0">
                <a:solidFill>
                  <a:srgbClr val="DB3838"/>
                </a:solidFill>
                <a:latin typeface="Berlin Sans FB" panose="020E0602020502020306" pitchFamily="34" charset="0"/>
              </a:rPr>
              <a:t>Nationalities/Regions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FB93F66-7734-41FD-BF5B-CB12FBAF5A96}"/>
              </a:ext>
            </a:extLst>
          </p:cNvPr>
          <p:cNvSpPr txBox="1"/>
          <p:nvPr/>
        </p:nvSpPr>
        <p:spPr>
          <a:xfrm>
            <a:off x="7833849" y="4958560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chemeClr val="accent4">
                    <a:lumMod val="50000"/>
                  </a:schemeClr>
                </a:solidFill>
                <a:latin typeface="Berlin Sans FB" panose="020E0602020502020306" pitchFamily="34" charset="0"/>
              </a:rPr>
              <a:t>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D839FA-BB35-4FC6-9556-81D43F038F90}"/>
              </a:ext>
            </a:extLst>
          </p:cNvPr>
          <p:cNvSpPr txBox="1"/>
          <p:nvPr/>
        </p:nvSpPr>
        <p:spPr>
          <a:xfrm>
            <a:off x="8479989" y="5127838"/>
            <a:ext cx="208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accent4">
                    <a:lumMod val="50000"/>
                  </a:schemeClr>
                </a:solidFill>
                <a:latin typeface="Berlin Sans FB" panose="020E0602020502020306" pitchFamily="34" charset="0"/>
              </a:rPr>
              <a:t>Different countries of Tournaments Location</a:t>
            </a:r>
          </a:p>
        </p:txBody>
      </p:sp>
      <p:pic>
        <p:nvPicPr>
          <p:cNvPr id="104" name="Graphic 103" descr="Earth Globe   Asia">
            <a:extLst>
              <a:ext uri="{FF2B5EF4-FFF2-40B4-BE49-F238E27FC236}">
                <a16:creationId xmlns:a16="http://schemas.microsoft.com/office/drawing/2014/main" id="{3CB3CE05-68A6-47BE-B9CC-E4E319614A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726005" y="5079865"/>
            <a:ext cx="680720" cy="680720"/>
          </a:xfrm>
          <a:prstGeom prst="rect">
            <a:avLst/>
          </a:prstGeom>
        </p:spPr>
      </p:pic>
      <p:pic>
        <p:nvPicPr>
          <p:cNvPr id="106" name="Picture 105" descr="A picture containing lamp, bottle, black, tower&#10;&#10;Description automatically generated">
            <a:extLst>
              <a:ext uri="{FF2B5EF4-FFF2-40B4-BE49-F238E27FC236}">
                <a16:creationId xmlns:a16="http://schemas.microsoft.com/office/drawing/2014/main" id="{0A9609E1-371A-4CB2-AAD1-7332AF48A24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396" y="88900"/>
            <a:ext cx="1709259" cy="1709259"/>
          </a:xfrm>
          <a:prstGeom prst="rect">
            <a:avLst/>
          </a:prstGeom>
        </p:spPr>
      </p:pic>
      <p:pic>
        <p:nvPicPr>
          <p:cNvPr id="108" name="Picture 10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1E5FCE-D8B4-4B18-83DA-79785E665EF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63"/>
          <a:stretch/>
        </p:blipFill>
        <p:spPr>
          <a:xfrm>
            <a:off x="-119878" y="-103877"/>
            <a:ext cx="1567981" cy="1946983"/>
          </a:xfrm>
          <a:prstGeom prst="rect">
            <a:avLst/>
          </a:prstGeom>
        </p:spPr>
      </p:pic>
      <p:graphicFrame>
        <p:nvGraphicFramePr>
          <p:cNvPr id="92" name="Chart 91">
            <a:extLst>
              <a:ext uri="{FF2B5EF4-FFF2-40B4-BE49-F238E27FC236}">
                <a16:creationId xmlns:a16="http://schemas.microsoft.com/office/drawing/2014/main" id="{C5104793-9FB4-40D4-9B56-7BBD93CE8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399584"/>
              </p:ext>
            </p:extLst>
          </p:nvPr>
        </p:nvGraphicFramePr>
        <p:xfrm>
          <a:off x="2587106" y="6971477"/>
          <a:ext cx="52843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49F68453-B5EE-4B5E-8271-4F7DEAC001A2}"/>
              </a:ext>
            </a:extLst>
          </p:cNvPr>
          <p:cNvSpPr txBox="1"/>
          <p:nvPr/>
        </p:nvSpPr>
        <p:spPr>
          <a:xfrm>
            <a:off x="61320" y="10424707"/>
            <a:ext cx="3970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MS: Men’s Singles 	WS: Women’s Singles</a:t>
            </a:r>
          </a:p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MD: Men’s Doubles	WD: Women’s Doubles	XD: Mixed Doubles</a:t>
            </a:r>
          </a:p>
        </p:txBody>
      </p:sp>
    </p:spTree>
    <p:extLst>
      <p:ext uri="{BB962C8B-B14F-4D97-AF65-F5344CB8AC3E}">
        <p14:creationId xmlns:p14="http://schemas.microsoft.com/office/powerpoint/2010/main" val="269920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2" name="Chart 91">
                <a:extLst>
                  <a:ext uri="{FF2B5EF4-FFF2-40B4-BE49-F238E27FC236}">
                    <a16:creationId xmlns:a16="http://schemas.microsoft.com/office/drawing/2014/main" id="{A06B558E-3EE4-43DB-A1F8-59CF14072B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632911"/>
                  </p:ext>
                </p:extLst>
              </p:nvPr>
            </p:nvGraphicFramePr>
            <p:xfrm>
              <a:off x="741176" y="2664892"/>
              <a:ext cx="5694611" cy="33172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2" name="Chart 91">
                <a:extLst>
                  <a:ext uri="{FF2B5EF4-FFF2-40B4-BE49-F238E27FC236}">
                    <a16:creationId xmlns:a16="http://schemas.microsoft.com/office/drawing/2014/main" id="{A06B558E-3EE4-43DB-A1F8-59CF14072B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176" y="2664892"/>
                <a:ext cx="5694611" cy="33172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D5C40BE-9057-4EB2-8989-3E43E842F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796877" y="5217587"/>
            <a:ext cx="632388" cy="3302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73C4AC-FBAC-433F-A324-20157A7F055F}"/>
              </a:ext>
            </a:extLst>
          </p:cNvPr>
          <p:cNvSpPr/>
          <p:nvPr/>
        </p:nvSpPr>
        <p:spPr>
          <a:xfrm>
            <a:off x="889177" y="5580897"/>
            <a:ext cx="266941" cy="249053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23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195B34B-C4C2-43FC-B17E-965970B7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6139" r="12984" b="29304"/>
          <a:stretch/>
        </p:blipFill>
        <p:spPr>
          <a:xfrm>
            <a:off x="5217073" y="4091831"/>
            <a:ext cx="419604" cy="2789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2D3E740-3F86-4563-BEAF-4DFDEC46107B}"/>
              </a:ext>
            </a:extLst>
          </p:cNvPr>
          <p:cNvSpPr/>
          <p:nvPr/>
        </p:nvSpPr>
        <p:spPr>
          <a:xfrm>
            <a:off x="4083526" y="5631271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AF9F11-7B53-4315-B152-A8899EC578E0}"/>
              </a:ext>
            </a:extLst>
          </p:cNvPr>
          <p:cNvSpPr/>
          <p:nvPr/>
        </p:nvSpPr>
        <p:spPr>
          <a:xfrm>
            <a:off x="4092855" y="4371085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5</a:t>
            </a:r>
          </a:p>
        </p:txBody>
      </p:sp>
      <p:pic>
        <p:nvPicPr>
          <p:cNvPr id="14" name="Picture 13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A7FCA3B-2347-4C16-8D13-00A1C30AA4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b="27829"/>
          <a:stretch/>
        </p:blipFill>
        <p:spPr>
          <a:xfrm>
            <a:off x="3987229" y="4105569"/>
            <a:ext cx="439306" cy="214797"/>
          </a:xfrm>
          <a:prstGeom prst="rect">
            <a:avLst/>
          </a:prstGeom>
        </p:spPr>
      </p:pic>
      <p:pic>
        <p:nvPicPr>
          <p:cNvPr id="15" name="Picture 14" descr="A picture containing room, food&#10;&#10;Description automatically generated">
            <a:extLst>
              <a:ext uri="{FF2B5EF4-FFF2-40B4-BE49-F238E27FC236}">
                <a16:creationId xmlns:a16="http://schemas.microsoft.com/office/drawing/2014/main" id="{4F9E6243-583E-43FF-ADF1-91A2ABEBDE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1" b="32438"/>
          <a:stretch/>
        </p:blipFill>
        <p:spPr>
          <a:xfrm>
            <a:off x="5660807" y="5414204"/>
            <a:ext cx="493161" cy="22519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DDA4249-601D-4607-A4AD-E07F9D73B139}"/>
              </a:ext>
            </a:extLst>
          </p:cNvPr>
          <p:cNvSpPr/>
          <p:nvPr/>
        </p:nvSpPr>
        <p:spPr>
          <a:xfrm>
            <a:off x="5306215" y="4371085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288AE0-60F1-4751-9F8C-B441E1AC2214}"/>
              </a:ext>
            </a:extLst>
          </p:cNvPr>
          <p:cNvSpPr/>
          <p:nvPr/>
        </p:nvSpPr>
        <p:spPr>
          <a:xfrm>
            <a:off x="5104714" y="5039626"/>
            <a:ext cx="183600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C8341F-0B8A-4312-8B91-D2D8A52108AE}"/>
              </a:ext>
            </a:extLst>
          </p:cNvPr>
          <p:cNvSpPr/>
          <p:nvPr/>
        </p:nvSpPr>
        <p:spPr>
          <a:xfrm>
            <a:off x="5781376" y="5631271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68BE5CE-5015-4A5E-AB7E-905D82158A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29342" r="7709" b="30009"/>
          <a:stretch/>
        </p:blipFill>
        <p:spPr>
          <a:xfrm>
            <a:off x="5071444" y="5414204"/>
            <a:ext cx="320863" cy="17149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FED7AC6-B029-45C5-8281-AB536F5F0EA1}"/>
              </a:ext>
            </a:extLst>
          </p:cNvPr>
          <p:cNvSpPr/>
          <p:nvPr/>
        </p:nvSpPr>
        <p:spPr>
          <a:xfrm>
            <a:off x="5764793" y="5039626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913B2F-43E6-4B5B-81D7-401E4B9FC425}"/>
              </a:ext>
            </a:extLst>
          </p:cNvPr>
          <p:cNvSpPr/>
          <p:nvPr/>
        </p:nvSpPr>
        <p:spPr>
          <a:xfrm>
            <a:off x="5092014" y="5631271"/>
            <a:ext cx="185087" cy="1836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100" dirty="0">
                <a:latin typeface="Berlin Sans FB" panose="020E0602020502020306" pitchFamily="34" charset="0"/>
              </a:rPr>
              <a:t>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823DE7-C8D6-4DEC-ADDB-AB05FD26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31687" r="9169" b="34882"/>
          <a:stretch/>
        </p:blipFill>
        <p:spPr bwMode="auto">
          <a:xfrm>
            <a:off x="5071444" y="4788149"/>
            <a:ext cx="380931" cy="1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02A2FC1-BCA9-4B31-BA9A-57E1D8840B57}"/>
              </a:ext>
            </a:extLst>
          </p:cNvPr>
          <p:cNvGrpSpPr/>
          <p:nvPr/>
        </p:nvGrpSpPr>
        <p:grpSpPr>
          <a:xfrm>
            <a:off x="614878" y="1977803"/>
            <a:ext cx="3500271" cy="577453"/>
            <a:chOff x="1014579" y="2184085"/>
            <a:chExt cx="3500271" cy="5774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A82D04-F259-458D-B69E-82190F79EBE9}"/>
                </a:ext>
              </a:extLst>
            </p:cNvPr>
            <p:cNvSpPr/>
            <p:nvPr/>
          </p:nvSpPr>
          <p:spPr>
            <a:xfrm>
              <a:off x="4197763" y="2280912"/>
              <a:ext cx="317087" cy="3745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1017B-EF28-4B1E-8EC6-87F3D1A9D803}"/>
                </a:ext>
              </a:extLst>
            </p:cNvPr>
            <p:cNvSpPr txBox="1"/>
            <p:nvPr/>
          </p:nvSpPr>
          <p:spPr>
            <a:xfrm>
              <a:off x="1391456" y="2276689"/>
              <a:ext cx="3039934" cy="37457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ysClr val="windowText" lastClr="000000"/>
                  </a:solidFill>
                  <a:latin typeface="Berlin Sans FB" panose="020E0602020502020306" pitchFamily="34" charset="0"/>
                </a:rPr>
                <a:t>     Winning Country Composition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DB92FF-AF7D-4220-8F9D-F79330589629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76C03B-1FA6-426A-9157-F1C9CA9B8534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2" name="Graphic 31" descr="Medal">
              <a:extLst>
                <a:ext uri="{FF2B5EF4-FFF2-40B4-BE49-F238E27FC236}">
                  <a16:creationId xmlns:a16="http://schemas.microsoft.com/office/drawing/2014/main" id="{78D40348-E2AC-4CE3-9198-7AF8D2C3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3814" y="2257073"/>
              <a:ext cx="477638" cy="477638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ACF36F5-3B7C-461A-8B18-1BCCE465D22D}"/>
              </a:ext>
            </a:extLst>
          </p:cNvPr>
          <p:cNvSpPr/>
          <p:nvPr/>
        </p:nvSpPr>
        <p:spPr>
          <a:xfrm>
            <a:off x="-285447" y="430798"/>
            <a:ext cx="10029370" cy="91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4113" algn="l"/>
              </a:tabLst>
            </a:pPr>
            <a:r>
              <a:rPr lang="en-ID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              World Championships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E77F379-D773-4598-AF85-037305811586}"/>
              </a:ext>
            </a:extLst>
          </p:cNvPr>
          <p:cNvSpPr/>
          <p:nvPr/>
        </p:nvSpPr>
        <p:spPr>
          <a:xfrm>
            <a:off x="-813610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2558A43-696B-4881-8C5A-AB748D41FF58}"/>
              </a:ext>
            </a:extLst>
          </p:cNvPr>
          <p:cNvSpPr/>
          <p:nvPr/>
        </p:nvSpPr>
        <p:spPr>
          <a:xfrm>
            <a:off x="-917304" y="-309851"/>
            <a:ext cx="2432764" cy="22164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4A532-345B-45EA-9C02-370C3445F3F0}"/>
              </a:ext>
            </a:extLst>
          </p:cNvPr>
          <p:cNvSpPr/>
          <p:nvPr/>
        </p:nvSpPr>
        <p:spPr>
          <a:xfrm>
            <a:off x="9162229" y="-309851"/>
            <a:ext cx="2432764" cy="2216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F27C3B-898B-46DB-9F77-19016F8FDDB5}"/>
              </a:ext>
            </a:extLst>
          </p:cNvPr>
          <p:cNvSpPr/>
          <p:nvPr/>
        </p:nvSpPr>
        <p:spPr>
          <a:xfrm>
            <a:off x="9268085" y="-309851"/>
            <a:ext cx="2432764" cy="22164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AFECC4-A8CB-4811-A3FD-5699EBBADC00}"/>
              </a:ext>
            </a:extLst>
          </p:cNvPr>
          <p:cNvGrpSpPr/>
          <p:nvPr/>
        </p:nvGrpSpPr>
        <p:grpSpPr>
          <a:xfrm>
            <a:off x="251825" y="6509126"/>
            <a:ext cx="3268046" cy="577453"/>
            <a:chOff x="575074" y="6793570"/>
            <a:chExt cx="3268046" cy="577453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23B86E-99E2-4DDE-8575-9CE1DD3F57BD}"/>
                </a:ext>
              </a:extLst>
            </p:cNvPr>
            <p:cNvSpPr/>
            <p:nvPr/>
          </p:nvSpPr>
          <p:spPr>
            <a:xfrm>
              <a:off x="3526033" y="6882777"/>
              <a:ext cx="317087" cy="374571"/>
            </a:xfrm>
            <a:prstGeom prst="ellipse">
              <a:avLst/>
            </a:prstGeom>
            <a:solidFill>
              <a:srgbClr val="F7C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B23DB5-903C-4CEB-A513-235614565AD4}"/>
                </a:ext>
              </a:extLst>
            </p:cNvPr>
            <p:cNvSpPr txBox="1"/>
            <p:nvPr/>
          </p:nvSpPr>
          <p:spPr>
            <a:xfrm>
              <a:off x="951951" y="6886174"/>
              <a:ext cx="2749946" cy="374571"/>
            </a:xfrm>
            <a:prstGeom prst="roundRect">
              <a:avLst/>
            </a:prstGeom>
            <a:solidFill>
              <a:srgbClr val="F7C475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ysClr val="windowText" lastClr="000000"/>
                  </a:solidFill>
                  <a:latin typeface="Berlin Sans FB" panose="020E0602020502020306" pitchFamily="34" charset="0"/>
                </a:rPr>
                <a:t>     Avg. Total Rallies at Finals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1DEBDC-FBF2-4B34-9C17-86CB0037476C}"/>
                </a:ext>
              </a:extLst>
            </p:cNvPr>
            <p:cNvSpPr/>
            <p:nvPr/>
          </p:nvSpPr>
          <p:spPr>
            <a:xfrm>
              <a:off x="663897" y="6795023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0F10CD7-E07B-4CF0-801A-2FD7B98A2E8F}"/>
                </a:ext>
              </a:extLst>
            </p:cNvPr>
            <p:cNvSpPr/>
            <p:nvPr/>
          </p:nvSpPr>
          <p:spPr>
            <a:xfrm>
              <a:off x="575074" y="6793570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23F215-909F-4285-9A48-0222FEC3519E}"/>
              </a:ext>
            </a:extLst>
          </p:cNvPr>
          <p:cNvGrpSpPr/>
          <p:nvPr/>
        </p:nvGrpSpPr>
        <p:grpSpPr>
          <a:xfrm>
            <a:off x="3895942" y="6478929"/>
            <a:ext cx="3591874" cy="577453"/>
            <a:chOff x="1014579" y="2184085"/>
            <a:chExt cx="3443121" cy="57745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352C0AA-6A04-404E-85F2-F4F6E00B2DF8}"/>
                </a:ext>
              </a:extLst>
            </p:cNvPr>
            <p:cNvSpPr/>
            <p:nvPr/>
          </p:nvSpPr>
          <p:spPr>
            <a:xfrm>
              <a:off x="4140613" y="2274562"/>
              <a:ext cx="317087" cy="374571"/>
            </a:xfrm>
            <a:prstGeom prst="ellipse">
              <a:avLst/>
            </a:prstGeom>
            <a:solidFill>
              <a:srgbClr val="F7C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F82EB0-0141-4F8B-B17E-EC6A6439650B}"/>
                </a:ext>
              </a:extLst>
            </p:cNvPr>
            <p:cNvSpPr txBox="1"/>
            <p:nvPr/>
          </p:nvSpPr>
          <p:spPr>
            <a:xfrm>
              <a:off x="1391456" y="2276689"/>
              <a:ext cx="2968464" cy="374571"/>
            </a:xfrm>
            <a:prstGeom prst="roundRect">
              <a:avLst/>
            </a:prstGeom>
            <a:solidFill>
              <a:srgbClr val="F7C475"/>
            </a:solidFill>
          </p:spPr>
          <p:txBody>
            <a:bodyPr wrap="square" rIns="0" rtlCol="0">
              <a:spAutoFit/>
            </a:bodyPr>
            <a:lstStyle/>
            <a:p>
              <a:r>
                <a:rPr lang="en-ID" sz="1600" dirty="0">
                  <a:solidFill>
                    <a:sysClr val="windowText" lastClr="000000"/>
                  </a:solidFill>
                  <a:latin typeface="Berlin Sans FB" panose="020E0602020502020306" pitchFamily="34" charset="0"/>
                </a:rPr>
                <a:t>      Duration Span at Finals (mins)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27A1269-C9CF-40BF-BA7F-8C8A156CDCC7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0BAFA7A-8D0D-4664-8C75-09AF1FA170FB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1" name="Graphic 50" descr="Hourglass">
              <a:extLst>
                <a:ext uri="{FF2B5EF4-FFF2-40B4-BE49-F238E27FC236}">
                  <a16:creationId xmlns:a16="http://schemas.microsoft.com/office/drawing/2014/main" id="{94ACB282-166B-4541-BFAA-B2D7A8B9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90527" y="2242074"/>
              <a:ext cx="443800" cy="4438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0BF9C1-A6A2-4975-A9A8-71B464CD0758}"/>
              </a:ext>
            </a:extLst>
          </p:cNvPr>
          <p:cNvGrpSpPr/>
          <p:nvPr/>
        </p:nvGrpSpPr>
        <p:grpSpPr>
          <a:xfrm>
            <a:off x="6429219" y="1985656"/>
            <a:ext cx="3949392" cy="577453"/>
            <a:chOff x="1014579" y="2184085"/>
            <a:chExt cx="3500271" cy="57745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E321CB0-BEDA-4D73-A67D-8B9217E9FAC8}"/>
                </a:ext>
              </a:extLst>
            </p:cNvPr>
            <p:cNvSpPr/>
            <p:nvPr/>
          </p:nvSpPr>
          <p:spPr>
            <a:xfrm>
              <a:off x="4197763" y="2274562"/>
              <a:ext cx="317087" cy="3745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947AF2-E7B5-4DAB-9CC0-9F9AC742CA19}"/>
                </a:ext>
              </a:extLst>
            </p:cNvPr>
            <p:cNvSpPr txBox="1"/>
            <p:nvPr/>
          </p:nvSpPr>
          <p:spPr>
            <a:xfrm>
              <a:off x="1391456" y="2276689"/>
              <a:ext cx="3039934" cy="37457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ysClr val="windowText" lastClr="000000"/>
                  </a:solidFill>
                  <a:latin typeface="Berlin Sans FB" panose="020E0602020502020306" pitchFamily="34" charset="0"/>
                </a:rPr>
                <a:t>      Additional Trivia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5D86A8C-35BA-4373-95AD-327CDF244C61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3CF380-A5DA-4E23-8C61-1692F218321F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7" name="Graphic 56" descr="Table">
              <a:extLst>
                <a:ext uri="{FF2B5EF4-FFF2-40B4-BE49-F238E27FC236}">
                  <a16:creationId xmlns:a16="http://schemas.microsoft.com/office/drawing/2014/main" id="{B8CA9CCC-5E2E-43A4-95F6-6EFC41CDA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72256" y="2228498"/>
              <a:ext cx="477638" cy="47763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2CFFE3-7591-4FFD-BF0C-0F5B0C012DED}"/>
              </a:ext>
            </a:extLst>
          </p:cNvPr>
          <p:cNvGrpSpPr/>
          <p:nvPr/>
        </p:nvGrpSpPr>
        <p:grpSpPr>
          <a:xfrm>
            <a:off x="7839947" y="6522870"/>
            <a:ext cx="2420079" cy="577453"/>
            <a:chOff x="1014579" y="2184085"/>
            <a:chExt cx="2420079" cy="57745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CB8102F-1D6D-4426-AD7F-6A1AB3061495}"/>
                </a:ext>
              </a:extLst>
            </p:cNvPr>
            <p:cNvSpPr/>
            <p:nvPr/>
          </p:nvSpPr>
          <p:spPr>
            <a:xfrm>
              <a:off x="3117571" y="2278185"/>
              <a:ext cx="317087" cy="366461"/>
            </a:xfrm>
            <a:prstGeom prst="ellipse">
              <a:avLst/>
            </a:prstGeom>
            <a:solidFill>
              <a:srgbClr val="F7C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853621-FE90-4D62-B34C-2DD39790C76F}"/>
                </a:ext>
              </a:extLst>
            </p:cNvPr>
            <p:cNvSpPr txBox="1"/>
            <p:nvPr/>
          </p:nvSpPr>
          <p:spPr>
            <a:xfrm>
              <a:off x="1391456" y="2276689"/>
              <a:ext cx="1923953" cy="374571"/>
            </a:xfrm>
            <a:prstGeom prst="roundRect">
              <a:avLst/>
            </a:prstGeom>
            <a:solidFill>
              <a:srgbClr val="F7C475"/>
            </a:solidFill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solidFill>
                    <a:sysClr val="windowText" lastClr="000000"/>
                  </a:solidFill>
                  <a:latin typeface="Berlin Sans FB" panose="020E0602020502020306" pitchFamily="34" charset="0"/>
                </a:rPr>
                <a:t>      3 Times Winners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55772B-2FAF-476E-89B3-F96055B7CD18}"/>
                </a:ext>
              </a:extLst>
            </p:cNvPr>
            <p:cNvSpPr/>
            <p:nvPr/>
          </p:nvSpPr>
          <p:spPr>
            <a:xfrm>
              <a:off x="1103402" y="2185538"/>
              <a:ext cx="576109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158A5C5-010F-43DC-AD15-4E82ADA13100}"/>
                </a:ext>
              </a:extLst>
            </p:cNvPr>
            <p:cNvSpPr/>
            <p:nvPr/>
          </p:nvSpPr>
          <p:spPr>
            <a:xfrm>
              <a:off x="1014579" y="2184085"/>
              <a:ext cx="576109" cy="576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3" name="Graphic 62" descr="Trophy">
              <a:extLst>
                <a:ext uri="{FF2B5EF4-FFF2-40B4-BE49-F238E27FC236}">
                  <a16:creationId xmlns:a16="http://schemas.microsoft.com/office/drawing/2014/main" id="{BEBA4A44-DA93-4144-934C-4153ED3E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71477" y="2242074"/>
              <a:ext cx="443800" cy="443800"/>
            </a:xfrm>
            <a:prstGeom prst="rect">
              <a:avLst/>
            </a:prstGeom>
          </p:spPr>
        </p:pic>
      </p:grp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F3F9049D-2FCB-4788-8CB8-81C65EF0A5D2}"/>
              </a:ext>
            </a:extLst>
          </p:cNvPr>
          <p:cNvSpPr/>
          <p:nvPr/>
        </p:nvSpPr>
        <p:spPr>
          <a:xfrm>
            <a:off x="8390513" y="7250387"/>
            <a:ext cx="1750264" cy="273143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Ahsan/</a:t>
            </a:r>
            <a:r>
              <a:rPr lang="en-ID" sz="1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Setiawan</a:t>
            </a:r>
            <a:endParaRPr lang="en-ID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C2A7122-BC4C-4BDD-BCFD-B29ADB4399E1}"/>
              </a:ext>
            </a:extLst>
          </p:cNvPr>
          <p:cNvSpPr/>
          <p:nvPr/>
        </p:nvSpPr>
        <p:spPr>
          <a:xfrm>
            <a:off x="8725793" y="7585706"/>
            <a:ext cx="1375704" cy="2681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2013, 2015, 2019</a:t>
            </a:r>
          </a:p>
        </p:txBody>
      </p:sp>
      <p:sp>
        <p:nvSpPr>
          <p:cNvPr id="68" name="Rectangle: Diagonal Corners Rounded 67">
            <a:extLst>
              <a:ext uri="{FF2B5EF4-FFF2-40B4-BE49-F238E27FC236}">
                <a16:creationId xmlns:a16="http://schemas.microsoft.com/office/drawing/2014/main" id="{8883981B-E3B9-4376-BDC9-16870FA669C7}"/>
              </a:ext>
            </a:extLst>
          </p:cNvPr>
          <p:cNvSpPr/>
          <p:nvPr/>
        </p:nvSpPr>
        <p:spPr>
          <a:xfrm>
            <a:off x="8390514" y="7964141"/>
            <a:ext cx="1750264" cy="266197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Carolina MARIN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4574411-740E-4A2E-81DB-0EE39ABB1773}"/>
              </a:ext>
            </a:extLst>
          </p:cNvPr>
          <p:cNvSpPr/>
          <p:nvPr/>
        </p:nvSpPr>
        <p:spPr>
          <a:xfrm>
            <a:off x="8725793" y="8296023"/>
            <a:ext cx="1382862" cy="2661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2014, 2015, 2018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D493733-716C-4E33-889D-0D9CA981C577}"/>
              </a:ext>
            </a:extLst>
          </p:cNvPr>
          <p:cNvSpPr/>
          <p:nvPr/>
        </p:nvSpPr>
        <p:spPr>
          <a:xfrm>
            <a:off x="7973651" y="7266888"/>
            <a:ext cx="388337" cy="2661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MD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C5489E2-B294-4F97-997D-6C488F55F6CA}"/>
              </a:ext>
            </a:extLst>
          </p:cNvPr>
          <p:cNvSpPr/>
          <p:nvPr/>
        </p:nvSpPr>
        <p:spPr>
          <a:xfrm>
            <a:off x="7973651" y="7950784"/>
            <a:ext cx="388337" cy="2661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WS</a:t>
            </a:r>
          </a:p>
        </p:txBody>
      </p:sp>
      <p:sp>
        <p:nvSpPr>
          <p:cNvPr id="73" name="Rectangle: Diagonal Corners Rounded 72">
            <a:extLst>
              <a:ext uri="{FF2B5EF4-FFF2-40B4-BE49-F238E27FC236}">
                <a16:creationId xmlns:a16="http://schemas.microsoft.com/office/drawing/2014/main" id="{4816F5FB-6069-4707-9101-0BAEC039837A}"/>
              </a:ext>
            </a:extLst>
          </p:cNvPr>
          <p:cNvSpPr/>
          <p:nvPr/>
        </p:nvSpPr>
        <p:spPr>
          <a:xfrm>
            <a:off x="8390513" y="8670808"/>
            <a:ext cx="1763380" cy="250150"/>
          </a:xfrm>
          <a:prstGeom prst="round2Diag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Berlin Sans FB" panose="020E0602020502020306" pitchFamily="34" charset="0"/>
              </a:rPr>
              <a:t>Zhang/Zhao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B0E7FCA-9A0E-43A6-A8AB-668C058CA3A2}"/>
              </a:ext>
            </a:extLst>
          </p:cNvPr>
          <p:cNvSpPr/>
          <p:nvPr/>
        </p:nvSpPr>
        <p:spPr>
          <a:xfrm>
            <a:off x="8725793" y="8994357"/>
            <a:ext cx="1418631" cy="2661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D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2011, 2014, 2015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C12D5CC-13A1-427C-91AD-C258D85911E8}"/>
              </a:ext>
            </a:extLst>
          </p:cNvPr>
          <p:cNvSpPr/>
          <p:nvPr/>
        </p:nvSpPr>
        <p:spPr>
          <a:xfrm>
            <a:off x="7973651" y="8665963"/>
            <a:ext cx="388337" cy="2661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D" sz="14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XD</a:t>
            </a:r>
          </a:p>
        </p:txBody>
      </p:sp>
      <p:pic>
        <p:nvPicPr>
          <p:cNvPr id="80" name="Picture 79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EE6EAAC-F9A7-4C49-891D-344FDACC2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96" y="7127865"/>
            <a:ext cx="470736" cy="494471"/>
          </a:xfrm>
          <a:prstGeom prst="rect">
            <a:avLst/>
          </a:prstGeom>
        </p:spPr>
      </p:pic>
      <p:pic>
        <p:nvPicPr>
          <p:cNvPr id="82" name="Picture 8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1D57E56-39B1-4CD7-A68A-1CA03B5B06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4" b="30941"/>
          <a:stretch/>
        </p:blipFill>
        <p:spPr>
          <a:xfrm>
            <a:off x="8360596" y="8650084"/>
            <a:ext cx="480799" cy="251091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680B3322-84CC-4097-ACD8-4AFAA920482D}"/>
              </a:ext>
            </a:extLst>
          </p:cNvPr>
          <p:cNvSpPr/>
          <p:nvPr/>
        </p:nvSpPr>
        <p:spPr>
          <a:xfrm>
            <a:off x="-304799" y="10445254"/>
            <a:ext cx="11108768" cy="3590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sz="1050" dirty="0">
                <a:latin typeface="Berlin Sans FB" panose="020E0602020502020306" pitchFamily="34" charset="0"/>
              </a:rPr>
              <a:t>Tournaments are from 2010 until All England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C5130-3343-468B-B64A-E27E98218DB8}"/>
              </a:ext>
            </a:extLst>
          </p:cNvPr>
          <p:cNvSpPr txBox="1"/>
          <p:nvPr/>
        </p:nvSpPr>
        <p:spPr>
          <a:xfrm>
            <a:off x="4167676" y="10494378"/>
            <a:ext cx="3320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  <a:latin typeface="Berlin Sans FB" panose="020E0602020502020306" pitchFamily="34" charset="0"/>
              </a:rPr>
              <a:t>No World Championships Tournament in 2012 and 2016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6F1B814E-941E-4A43-8016-14FE3033C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463345"/>
              </p:ext>
            </p:extLst>
          </p:nvPr>
        </p:nvGraphicFramePr>
        <p:xfrm>
          <a:off x="433675" y="7183986"/>
          <a:ext cx="3080048" cy="228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pic>
        <p:nvPicPr>
          <p:cNvPr id="93" name="Picture 92">
            <a:extLst>
              <a:ext uri="{FF2B5EF4-FFF2-40B4-BE49-F238E27FC236}">
                <a16:creationId xmlns:a16="http://schemas.microsoft.com/office/drawing/2014/main" id="{0C209059-4431-4F55-8F8E-B44E1CAD252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" t="27934" r="3323" b="27823"/>
          <a:stretch/>
        </p:blipFill>
        <p:spPr>
          <a:xfrm>
            <a:off x="6534160" y="3589558"/>
            <a:ext cx="1064411" cy="51437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C123BEE-F65A-4823-B6F1-BDC59C37FB58}"/>
              </a:ext>
            </a:extLst>
          </p:cNvPr>
          <p:cNvSpPr txBox="1"/>
          <p:nvPr/>
        </p:nvSpPr>
        <p:spPr>
          <a:xfrm>
            <a:off x="7859647" y="3385079"/>
            <a:ext cx="519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FE187A4-6761-4015-BB51-B841BECE41B9}"/>
              </a:ext>
            </a:extLst>
          </p:cNvPr>
          <p:cNvSpPr txBox="1"/>
          <p:nvPr/>
        </p:nvSpPr>
        <p:spPr>
          <a:xfrm>
            <a:off x="8479989" y="3554357"/>
            <a:ext cx="162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% final matches </a:t>
            </a:r>
          </a:p>
          <a:p>
            <a:r>
              <a:rPr lang="en-ID" sz="16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went rubber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5D517C-25F8-42FD-A63B-E1F8703D0349}"/>
              </a:ext>
            </a:extLst>
          </p:cNvPr>
          <p:cNvSpPr txBox="1"/>
          <p:nvPr/>
        </p:nvSpPr>
        <p:spPr>
          <a:xfrm>
            <a:off x="7696942" y="4240536"/>
            <a:ext cx="837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rgbClr val="087353"/>
                </a:solidFill>
                <a:latin typeface="Berlin Sans FB" panose="020E0602020502020306" pitchFamily="34" charset="0"/>
              </a:rPr>
              <a:t>28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7C377C-77EC-49A3-94A5-49D28762AC35}"/>
              </a:ext>
            </a:extLst>
          </p:cNvPr>
          <p:cNvSpPr txBox="1"/>
          <p:nvPr/>
        </p:nvSpPr>
        <p:spPr>
          <a:xfrm>
            <a:off x="8479989" y="4409814"/>
            <a:ext cx="208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rgbClr val="087353"/>
                </a:solidFill>
                <a:latin typeface="Berlin Sans FB" panose="020E0602020502020306" pitchFamily="34" charset="0"/>
              </a:rPr>
              <a:t>% titles won</a:t>
            </a:r>
          </a:p>
          <a:p>
            <a:r>
              <a:rPr lang="en-ID" sz="1600" dirty="0">
                <a:solidFill>
                  <a:srgbClr val="087353"/>
                </a:solidFill>
                <a:latin typeface="Berlin Sans FB" panose="020E0602020502020306" pitchFamily="34" charset="0"/>
              </a:rPr>
              <a:t>by World #1</a:t>
            </a:r>
          </a:p>
        </p:txBody>
      </p:sp>
      <p:pic>
        <p:nvPicPr>
          <p:cNvPr id="98" name="Graphic 97" descr="Trophy">
            <a:extLst>
              <a:ext uri="{FF2B5EF4-FFF2-40B4-BE49-F238E27FC236}">
                <a16:creationId xmlns:a16="http://schemas.microsoft.com/office/drawing/2014/main" id="{A09552D9-531C-45FF-BF43-1918D56DFD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79965" y="4315801"/>
            <a:ext cx="772801" cy="772801"/>
          </a:xfrm>
          <a:prstGeom prst="rect">
            <a:avLst/>
          </a:prstGeom>
        </p:spPr>
      </p:pic>
      <p:pic>
        <p:nvPicPr>
          <p:cNvPr id="99" name="Graphic 98" descr="Globe">
            <a:extLst>
              <a:ext uri="{FF2B5EF4-FFF2-40B4-BE49-F238E27FC236}">
                <a16:creationId xmlns:a16="http://schemas.microsoft.com/office/drawing/2014/main" id="{165C2216-25C0-43C6-8A28-0C024AB582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8396" y="2739566"/>
            <a:ext cx="675938" cy="67593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417CCDB9-F29A-4830-8706-E377A3749FEF}"/>
              </a:ext>
            </a:extLst>
          </p:cNvPr>
          <p:cNvSpPr txBox="1"/>
          <p:nvPr/>
        </p:nvSpPr>
        <p:spPr>
          <a:xfrm>
            <a:off x="7667287" y="2587585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rgbClr val="DB3838"/>
                </a:solidFill>
                <a:latin typeface="Berlin Sans FB" panose="020E0602020502020306" pitchFamily="34" charset="0"/>
              </a:rPr>
              <a:t>66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E7D1D73-D619-4CCC-B381-D01AD1979C61}"/>
              </a:ext>
            </a:extLst>
          </p:cNvPr>
          <p:cNvSpPr txBox="1"/>
          <p:nvPr/>
        </p:nvSpPr>
        <p:spPr>
          <a:xfrm>
            <a:off x="8479989" y="2785148"/>
            <a:ext cx="1944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rgbClr val="DB3838"/>
                </a:solidFill>
                <a:latin typeface="Berlin Sans FB" panose="020E0602020502020306" pitchFamily="34" charset="0"/>
              </a:rPr>
              <a:t>Participating</a:t>
            </a:r>
          </a:p>
          <a:p>
            <a:r>
              <a:rPr lang="en-ID" sz="1600" dirty="0">
                <a:solidFill>
                  <a:srgbClr val="DB3838"/>
                </a:solidFill>
                <a:latin typeface="Berlin Sans FB" panose="020E0602020502020306" pitchFamily="34" charset="0"/>
              </a:rPr>
              <a:t>Nationalities/Regions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FB93F66-7734-41FD-BF5B-CB12FBAF5A96}"/>
              </a:ext>
            </a:extLst>
          </p:cNvPr>
          <p:cNvSpPr txBox="1"/>
          <p:nvPr/>
        </p:nvSpPr>
        <p:spPr>
          <a:xfrm>
            <a:off x="7872471" y="4958560"/>
            <a:ext cx="489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5400" dirty="0">
                <a:solidFill>
                  <a:schemeClr val="accent4">
                    <a:lumMod val="50000"/>
                  </a:schemeClr>
                </a:solidFill>
                <a:latin typeface="Berlin Sans FB" panose="020E0602020502020306" pitchFamily="34" charset="0"/>
              </a:rPr>
              <a:t>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D839FA-BB35-4FC6-9556-81D43F038F90}"/>
              </a:ext>
            </a:extLst>
          </p:cNvPr>
          <p:cNvSpPr txBox="1"/>
          <p:nvPr/>
        </p:nvSpPr>
        <p:spPr>
          <a:xfrm>
            <a:off x="8479989" y="5127838"/>
            <a:ext cx="208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accent4">
                    <a:lumMod val="50000"/>
                  </a:schemeClr>
                </a:solidFill>
                <a:latin typeface="Berlin Sans FB" panose="020E0602020502020306" pitchFamily="34" charset="0"/>
              </a:rPr>
              <a:t>Different countries of Tournaments Location</a:t>
            </a:r>
          </a:p>
        </p:txBody>
      </p:sp>
      <p:pic>
        <p:nvPicPr>
          <p:cNvPr id="104" name="Graphic 103" descr="Earth Globe   Asia">
            <a:extLst>
              <a:ext uri="{FF2B5EF4-FFF2-40B4-BE49-F238E27FC236}">
                <a16:creationId xmlns:a16="http://schemas.microsoft.com/office/drawing/2014/main" id="{3CB3CE05-68A6-47BE-B9CC-E4E319614A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26005" y="5079865"/>
            <a:ext cx="680720" cy="68072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A9609E1-371A-4CB2-AAD1-7332AF48A2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9900" y="-239861"/>
            <a:ext cx="2245830" cy="2245830"/>
          </a:xfrm>
          <a:prstGeom prst="rect">
            <a:avLst/>
          </a:prstGeom>
        </p:spPr>
      </p:pic>
      <p:pic>
        <p:nvPicPr>
          <p:cNvPr id="105" name="Picture 10" descr="spain flag on a white">
            <a:extLst>
              <a:ext uri="{FF2B5EF4-FFF2-40B4-BE49-F238E27FC236}">
                <a16:creationId xmlns:a16="http://schemas.microsoft.com/office/drawing/2014/main" id="{BBC7569E-B634-4508-A52C-C96252EB3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29347" r="7156" b="29693"/>
          <a:stretch/>
        </p:blipFill>
        <p:spPr bwMode="auto">
          <a:xfrm>
            <a:off x="4080470" y="5368946"/>
            <a:ext cx="397431" cy="22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A182EA0-3A67-4810-93C0-D5648B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6938" r="12047" b="33079"/>
          <a:stretch/>
        </p:blipFill>
        <p:spPr>
          <a:xfrm>
            <a:off x="5746742" y="4788149"/>
            <a:ext cx="339584" cy="193524"/>
          </a:xfrm>
          <a:prstGeom prst="rect">
            <a:avLst/>
          </a:prstGeom>
        </p:spPr>
      </p:pic>
      <p:pic>
        <p:nvPicPr>
          <p:cNvPr id="108" name="Picture 10" descr="spain flag on a white">
            <a:extLst>
              <a:ext uri="{FF2B5EF4-FFF2-40B4-BE49-F238E27FC236}">
                <a16:creationId xmlns:a16="http://schemas.microsoft.com/office/drawing/2014/main" id="{E6311A42-68F0-4399-A592-0B57D8F2C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29347" r="7156" b="29693"/>
          <a:stretch/>
        </p:blipFill>
        <p:spPr bwMode="auto">
          <a:xfrm>
            <a:off x="8398014" y="7986945"/>
            <a:ext cx="397431" cy="22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2778A8A-EC29-4C79-9FCE-DF5FB57B4265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4" y="6568371"/>
            <a:ext cx="409715" cy="409714"/>
          </a:xfrm>
          <a:prstGeom prst="rect">
            <a:avLst/>
          </a:prstGeom>
        </p:spPr>
      </p:pic>
      <p:pic>
        <p:nvPicPr>
          <p:cNvPr id="1026" name="Picture 2" descr="2019 BWF World Championships - Wikipedia">
            <a:extLst>
              <a:ext uri="{FF2B5EF4-FFF2-40B4-BE49-F238E27FC236}">
                <a16:creationId xmlns:a16="http://schemas.microsoft.com/office/drawing/2014/main" id="{5D7E28AB-76B2-4DA4-82F6-7E0B6C38A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31097" r="70984" b="24086"/>
          <a:stretch/>
        </p:blipFill>
        <p:spPr bwMode="auto">
          <a:xfrm>
            <a:off x="30957" y="302253"/>
            <a:ext cx="1473783" cy="1087103"/>
          </a:xfrm>
          <a:prstGeom prst="snip1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2CBC52CF-61BC-4E2F-9BA5-A8B8AE4DFCBC}"/>
              </a:ext>
            </a:extLst>
          </p:cNvPr>
          <p:cNvSpPr/>
          <p:nvPr/>
        </p:nvSpPr>
        <p:spPr>
          <a:xfrm>
            <a:off x="671618" y="150066"/>
            <a:ext cx="519369" cy="329564"/>
          </a:xfrm>
          <a:prstGeom prst="snip2DiagRect">
            <a:avLst/>
          </a:prstGeom>
          <a:solidFill>
            <a:srgbClr val="FCE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3" name="Chart 112">
            <a:extLst>
              <a:ext uri="{FF2B5EF4-FFF2-40B4-BE49-F238E27FC236}">
                <a16:creationId xmlns:a16="http://schemas.microsoft.com/office/drawing/2014/main" id="{00208568-6DB8-4D26-A171-861AA6A68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531334"/>
              </p:ext>
            </p:extLst>
          </p:nvPr>
        </p:nvGraphicFramePr>
        <p:xfrm>
          <a:off x="3138844" y="6974386"/>
          <a:ext cx="45818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284759-8BAA-4949-A5DD-A341175B1A97}"/>
              </a:ext>
            </a:extLst>
          </p:cNvPr>
          <p:cNvSpPr txBox="1"/>
          <p:nvPr/>
        </p:nvSpPr>
        <p:spPr>
          <a:xfrm>
            <a:off x="61320" y="10424707"/>
            <a:ext cx="397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Berlin Sans FB" panose="020E0602020502020306" pitchFamily="34" charset="0"/>
              </a:rPr>
              <a:t>MS: Men’s Singles 	WS: Women’s Singles</a:t>
            </a:r>
          </a:p>
          <a:p>
            <a:r>
              <a:rPr lang="en-ID" sz="1000" dirty="0">
                <a:solidFill>
                  <a:schemeClr val="bg1"/>
                </a:solidFill>
                <a:latin typeface="Berlin Sans FB" panose="020E0602020502020306" pitchFamily="34" charset="0"/>
              </a:rPr>
              <a:t>MD: Men’s Doubles	WD: Women’s Doubles	XD: Mixed Doubles</a:t>
            </a:r>
          </a:p>
        </p:txBody>
      </p:sp>
    </p:spTree>
    <p:extLst>
      <p:ext uri="{BB962C8B-B14F-4D97-AF65-F5344CB8AC3E}">
        <p14:creationId xmlns:p14="http://schemas.microsoft.com/office/powerpoint/2010/main" val="308889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FBCC887B05FD46A107E5512BB73B70" ma:contentTypeVersion="10" ma:contentTypeDescription="Create a new document." ma:contentTypeScope="" ma:versionID="567701f4df446e9406ee6da84767ef57">
  <xsd:schema xmlns:xsd="http://www.w3.org/2001/XMLSchema" xmlns:xs="http://www.w3.org/2001/XMLSchema" xmlns:p="http://schemas.microsoft.com/office/2006/metadata/properties" xmlns:ns3="7e4ee0b4-c975-4968-8737-e9e0f7c8807b" xmlns:ns4="06e679f7-1ee4-4168-95e2-bf11e68ce3da" targetNamespace="http://schemas.microsoft.com/office/2006/metadata/properties" ma:root="true" ma:fieldsID="70a10f1046dc25758d9592ff04af754f" ns3:_="" ns4:_="">
    <xsd:import namespace="7e4ee0b4-c975-4968-8737-e9e0f7c8807b"/>
    <xsd:import namespace="06e679f7-1ee4-4168-95e2-bf11e68ce3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ee0b4-c975-4968-8737-e9e0f7c88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e679f7-1ee4-4168-95e2-bf11e68ce3d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383A1C-C6C6-4D20-A242-E53267F8E5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4ee0b4-c975-4968-8737-e9e0f7c8807b"/>
    <ds:schemaRef ds:uri="06e679f7-1ee4-4168-95e2-bf11e68ce3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AC996B-5A51-455E-8528-CB05B1BE3D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91C943-16E5-4CB5-922A-0652886025A0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7e4ee0b4-c975-4968-8737-e9e0f7c8807b"/>
    <ds:schemaRef ds:uri="06e679f7-1ee4-4168-95e2-bf11e68ce3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339</Words>
  <Application>Microsoft Office PowerPoint</Application>
  <PresentationFormat>Custom</PresentationFormat>
  <Paragraphs>120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Berlin Sans FB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INTAN DEA YUTAMI</dc:creator>
  <cp:lastModifiedBy>INTAN DEA YUTAMI</cp:lastModifiedBy>
  <cp:revision>89</cp:revision>
  <dcterms:created xsi:type="dcterms:W3CDTF">2020-03-28T23:26:03Z</dcterms:created>
  <dcterms:modified xsi:type="dcterms:W3CDTF">2020-03-30T00:44:44Z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0x01010093FBCC887B05FD46A107E5512BB73B70</vt:lpwstr>
  </property>
</Properties>
</file>